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9" r:id="rId5"/>
    <p:sldId id="270" r:id="rId6"/>
    <p:sldId id="271" r:id="rId7"/>
    <p:sldId id="274" r:id="rId8"/>
    <p:sldId id="272" r:id="rId9"/>
    <p:sldId id="264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0000FF"/>
    <a:srgbClr val="FFFFCC"/>
    <a:srgbClr val="FF0066"/>
    <a:srgbClr val="9999FF"/>
    <a:srgbClr val="00FFFF"/>
    <a:srgbClr val="00FF00"/>
    <a:srgbClr val="FF3300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6F4B5-41EA-4667-A4C0-CCB6E71243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A1D11-209A-45F0-A0BF-03B10ECA94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F41E4-AB14-420A-84DC-2952FFD8E2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0330E-08EB-414D-BB28-4A1F850C65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0DE4C-A064-4EA4-8488-998604E7C0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DE687-779E-4A69-A6D8-AA2A0CDEAF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52257-5C81-4D87-BC90-B419EB5397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5C500-A4D2-4203-8498-C90E7E988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349D6-25BA-4393-97DF-DCBF17D30F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2794A-0605-472E-83CB-7017D878E1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C4ECC-A0ED-44BF-A15F-F483EADAC8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3FB21ED-6030-4488-8C72-2D9D18E619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18" name="Object 70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026" name="Clip" r:id="rId3" imgW="4857143" imgH="3885714" progId="MS_ClipArt_Gallery.2">
              <p:embed/>
            </p:oleObj>
          </a:graphicData>
        </a:graphic>
      </p:graphicFrame>
      <p:sp>
        <p:nvSpPr>
          <p:cNvPr id="2119" name="WordArt 71"/>
          <p:cNvSpPr>
            <a:spLocks noChangeArrowheads="1" noChangeShapeType="1" noTextEdit="1"/>
          </p:cNvSpPr>
          <p:nvPr/>
        </p:nvSpPr>
        <p:spPr bwMode="auto">
          <a:xfrm>
            <a:off x="1600200" y="609600"/>
            <a:ext cx="6400800" cy="5638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81348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2120" name="Text Box 72"/>
          <p:cNvSpPr txBox="1">
            <a:spLocks noChangeArrowheads="1"/>
          </p:cNvSpPr>
          <p:nvPr/>
        </p:nvSpPr>
        <p:spPr bwMode="auto">
          <a:xfrm>
            <a:off x="1219200" y="3443288"/>
            <a:ext cx="7162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 u="sng">
                <a:solidFill>
                  <a:srgbClr val="0000FF"/>
                </a:solidFill>
              </a:rPr>
              <a:t>Bài</a:t>
            </a:r>
            <a:r>
              <a:rPr lang="en-US" sz="4000" b="1" u="sng">
                <a:solidFill>
                  <a:srgbClr val="FF3399"/>
                </a:solidFill>
              </a:rPr>
              <a:t>:  </a:t>
            </a:r>
            <a:r>
              <a:rPr lang="en-US" sz="4000" b="1">
                <a:solidFill>
                  <a:srgbClr val="FF0000"/>
                </a:solidFill>
              </a:rPr>
              <a:t> </a:t>
            </a:r>
            <a:r>
              <a:rPr lang="en-US" sz="3200" b="1">
                <a:solidFill>
                  <a:srgbClr val="FF0000"/>
                </a:solidFill>
              </a:rPr>
              <a:t>DẤU HIỆU CHI HẾT CHO 2</a:t>
            </a:r>
            <a:r>
              <a:rPr lang="en-US" sz="2800" b="1">
                <a:solidFill>
                  <a:srgbClr val="FF0000"/>
                </a:solidFill>
              </a:rPr>
              <a:t> </a:t>
            </a:r>
            <a:endParaRPr lang="en-US" sz="2800" b="1">
              <a:solidFill>
                <a:srgbClr val="0000FF"/>
              </a:solidFill>
            </a:endParaRPr>
          </a:p>
        </p:txBody>
      </p:sp>
      <p:pic>
        <p:nvPicPr>
          <p:cNvPr id="2122" name="Picture 74" descr="HOLLY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2286000" y="6477000"/>
            <a:ext cx="464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23" name="Picture 75" descr="HLL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1905000" y="0"/>
            <a:ext cx="586740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24" name="Object 76"/>
          <p:cNvGraphicFramePr>
            <a:graphicFrameLocks noChangeAspect="1"/>
          </p:cNvGraphicFramePr>
          <p:nvPr/>
        </p:nvGraphicFramePr>
        <p:xfrm>
          <a:off x="7145338" y="5027613"/>
          <a:ext cx="1998662" cy="1830387"/>
        </p:xfrm>
        <a:graphic>
          <a:graphicData uri="http://schemas.openxmlformats.org/presentationml/2006/ole">
            <p:oleObj spid="_x0000_s1027" name="Clip" r:id="rId6" imgW="1999793" imgH="1831543" progId="MS_ClipArt_Gallery.2">
              <p:embed/>
            </p:oleObj>
          </a:graphicData>
        </a:graphic>
      </p:graphicFrame>
      <p:sp>
        <p:nvSpPr>
          <p:cNvPr id="2125" name="Text Box 77"/>
          <p:cNvSpPr txBox="1">
            <a:spLocks noChangeArrowheads="1"/>
          </p:cNvSpPr>
          <p:nvPr/>
        </p:nvSpPr>
        <p:spPr bwMode="auto">
          <a:xfrm>
            <a:off x="2362200" y="2833688"/>
            <a:ext cx="472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000" b="1">
                <a:solidFill>
                  <a:srgbClr val="0000FF"/>
                </a:solidFill>
              </a:rPr>
              <a:t>MÔN TOÁN LỚP 4</a:t>
            </a:r>
          </a:p>
        </p:txBody>
      </p:sp>
      <p:pic>
        <p:nvPicPr>
          <p:cNvPr id="2127" name="Picture 79" descr="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400050" y="4572000"/>
            <a:ext cx="2362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3000"/>
                                        <p:tgtEl>
                                          <p:spTgt spid="2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3000"/>
                                        <p:tgtEl>
                                          <p:spTgt spid="2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3000"/>
                                        <p:tgtEl>
                                          <p:spTgt spid="2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0" presetID="7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2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2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4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5" dur="5000"/>
                                        <p:tgtEl>
                                          <p:spTgt spid="2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" grpId="0" animBg="1"/>
      <p:bldP spid="2120" grpId="0" autoUpdateAnimBg="0"/>
      <p:bldP spid="21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050" name="Image" r:id="rId3" imgW="8469841" imgH="6184127" progId="Photoshop.Image.8">
              <p:embed/>
            </p:oleObj>
          </a:graphicData>
        </a:graphic>
      </p:graphicFrame>
      <p:sp>
        <p:nvSpPr>
          <p:cNvPr id="2051" name="AutoShape 61"/>
          <p:cNvSpPr>
            <a:spLocks noChangeArrowheads="1"/>
          </p:cNvSpPr>
          <p:nvPr/>
        </p:nvSpPr>
        <p:spPr bwMode="auto">
          <a:xfrm>
            <a:off x="2209800" y="381000"/>
            <a:ext cx="4495800" cy="469900"/>
          </a:xfrm>
          <a:prstGeom prst="horizontalScroll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FF00"/>
                </a:solidFill>
              </a:rPr>
              <a:t>TOÁN : </a:t>
            </a:r>
          </a:p>
        </p:txBody>
      </p:sp>
      <p:sp>
        <p:nvSpPr>
          <p:cNvPr id="14399" name="Text Box 63"/>
          <p:cNvSpPr txBox="1">
            <a:spLocks noChangeArrowheads="1"/>
          </p:cNvSpPr>
          <p:nvPr/>
        </p:nvSpPr>
        <p:spPr bwMode="auto">
          <a:xfrm>
            <a:off x="685800" y="11430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6600FF"/>
                </a:solidFill>
              </a:rPr>
              <a:t>Kiểm tra bài cũ :</a:t>
            </a:r>
          </a:p>
        </p:txBody>
      </p:sp>
      <p:sp>
        <p:nvSpPr>
          <p:cNvPr id="14400" name="Text Box 64"/>
          <p:cNvSpPr txBox="1">
            <a:spLocks noChangeArrowheads="1"/>
          </p:cNvSpPr>
          <p:nvPr/>
        </p:nvSpPr>
        <p:spPr bwMode="auto">
          <a:xfrm>
            <a:off x="1295400" y="1812925"/>
            <a:ext cx="6324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Tính :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         30 : 2 = ?                        125 : 2 = ?</a:t>
            </a:r>
          </a:p>
        </p:txBody>
      </p:sp>
      <p:sp>
        <p:nvSpPr>
          <p:cNvPr id="14401" name="AutoShape 65"/>
          <p:cNvSpPr>
            <a:spLocks noChangeArrowheads="1"/>
          </p:cNvSpPr>
          <p:nvPr/>
        </p:nvSpPr>
        <p:spPr bwMode="auto">
          <a:xfrm>
            <a:off x="2895600" y="2895600"/>
            <a:ext cx="2743200" cy="685800"/>
          </a:xfrm>
          <a:prstGeom prst="cloudCallout">
            <a:avLst>
              <a:gd name="adj1" fmla="val 49306"/>
              <a:gd name="adj2" fmla="val -463"/>
            </a:avLst>
          </a:prstGeom>
          <a:gradFill rotWithShape="1">
            <a:gsLst>
              <a:gs pos="0">
                <a:srgbClr val="00FF00"/>
              </a:gs>
              <a:gs pos="50000">
                <a:srgbClr val="FFFF99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r>
              <a:rPr lang="en-US" sz="3000" b="1">
                <a:solidFill>
                  <a:srgbClr val="0000CC"/>
                </a:solidFill>
              </a:rPr>
              <a:t> </a:t>
            </a:r>
            <a:r>
              <a:rPr lang="en-US" sz="2800" b="1">
                <a:solidFill>
                  <a:srgbClr val="0000CC"/>
                </a:solidFill>
              </a:rPr>
              <a:t>Bài làm</a:t>
            </a:r>
            <a:endParaRPr lang="en-US" sz="2800">
              <a:solidFill>
                <a:srgbClr val="0000CC"/>
              </a:solidFill>
            </a:endParaRPr>
          </a:p>
        </p:txBody>
      </p:sp>
      <p:grpSp>
        <p:nvGrpSpPr>
          <p:cNvPr id="2" name="Group 70"/>
          <p:cNvGrpSpPr>
            <a:grpSpLocks/>
          </p:cNvGrpSpPr>
          <p:nvPr/>
        </p:nvGrpSpPr>
        <p:grpSpPr bwMode="auto">
          <a:xfrm>
            <a:off x="1852613" y="3886200"/>
            <a:ext cx="1423987" cy="1600200"/>
            <a:chOff x="687" y="2448"/>
            <a:chExt cx="897" cy="1008"/>
          </a:xfrm>
        </p:grpSpPr>
        <p:sp>
          <p:nvSpPr>
            <p:cNvPr id="2074" name="Text Box 66"/>
            <p:cNvSpPr txBox="1">
              <a:spLocks noChangeArrowheads="1"/>
            </p:cNvSpPr>
            <p:nvPr/>
          </p:nvSpPr>
          <p:spPr bwMode="auto">
            <a:xfrm>
              <a:off x="687" y="2458"/>
              <a:ext cx="3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0000FF"/>
                  </a:solidFill>
                </a:rPr>
                <a:t>30</a:t>
              </a:r>
            </a:p>
          </p:txBody>
        </p:sp>
        <p:sp>
          <p:nvSpPr>
            <p:cNvPr id="2075" name="Text Box 67"/>
            <p:cNvSpPr txBox="1">
              <a:spLocks noChangeArrowheads="1"/>
            </p:cNvSpPr>
            <p:nvPr/>
          </p:nvSpPr>
          <p:spPr bwMode="auto">
            <a:xfrm>
              <a:off x="1155" y="2448"/>
              <a:ext cx="2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2076" name="Line 68"/>
            <p:cNvSpPr>
              <a:spLocks noChangeShapeType="1"/>
            </p:cNvSpPr>
            <p:nvPr/>
          </p:nvSpPr>
          <p:spPr bwMode="auto">
            <a:xfrm>
              <a:off x="1056" y="2448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7" name="Line 69"/>
            <p:cNvSpPr>
              <a:spLocks noChangeShapeType="1"/>
            </p:cNvSpPr>
            <p:nvPr/>
          </p:nvSpPr>
          <p:spPr bwMode="auto">
            <a:xfrm>
              <a:off x="1056" y="2712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412" name="Text Box 76"/>
          <p:cNvSpPr txBox="1">
            <a:spLocks noChangeArrowheads="1"/>
          </p:cNvSpPr>
          <p:nvPr/>
        </p:nvSpPr>
        <p:spPr bwMode="auto">
          <a:xfrm>
            <a:off x="1852613" y="3881438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</a:rPr>
              <a:t>3</a:t>
            </a:r>
          </a:p>
        </p:txBody>
      </p:sp>
      <p:sp>
        <p:nvSpPr>
          <p:cNvPr id="14413" name="Text Box 77"/>
          <p:cNvSpPr txBox="1">
            <a:spLocks noChangeArrowheads="1"/>
          </p:cNvSpPr>
          <p:nvPr/>
        </p:nvSpPr>
        <p:spPr bwMode="auto">
          <a:xfrm>
            <a:off x="2514600" y="4419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</a:rPr>
              <a:t>1</a:t>
            </a:r>
          </a:p>
        </p:txBody>
      </p:sp>
      <p:sp>
        <p:nvSpPr>
          <p:cNvPr id="14414" name="Text Box 78"/>
          <p:cNvSpPr txBox="1">
            <a:spLocks noChangeArrowheads="1"/>
          </p:cNvSpPr>
          <p:nvPr/>
        </p:nvSpPr>
        <p:spPr bwMode="auto">
          <a:xfrm>
            <a:off x="1828800" y="4267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</a:rPr>
              <a:t>1</a:t>
            </a:r>
          </a:p>
        </p:txBody>
      </p:sp>
      <p:sp>
        <p:nvSpPr>
          <p:cNvPr id="14415" name="Text Box 79"/>
          <p:cNvSpPr txBox="1">
            <a:spLocks noChangeArrowheads="1"/>
          </p:cNvSpPr>
          <p:nvPr/>
        </p:nvSpPr>
        <p:spPr bwMode="auto">
          <a:xfrm>
            <a:off x="2011363" y="3897313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</a:rPr>
              <a:t>0</a:t>
            </a:r>
          </a:p>
        </p:txBody>
      </p:sp>
      <p:sp>
        <p:nvSpPr>
          <p:cNvPr id="14416" name="Text Box 80"/>
          <p:cNvSpPr txBox="1">
            <a:spLocks noChangeArrowheads="1"/>
          </p:cNvSpPr>
          <p:nvPr/>
        </p:nvSpPr>
        <p:spPr bwMode="auto">
          <a:xfrm>
            <a:off x="2733675" y="4419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</a:rPr>
              <a:t>5</a:t>
            </a:r>
          </a:p>
        </p:txBody>
      </p:sp>
      <p:sp>
        <p:nvSpPr>
          <p:cNvPr id="14417" name="Text Box 81"/>
          <p:cNvSpPr txBox="1">
            <a:spLocks noChangeArrowheads="1"/>
          </p:cNvSpPr>
          <p:nvPr/>
        </p:nvSpPr>
        <p:spPr bwMode="auto">
          <a:xfrm>
            <a:off x="1995488" y="4572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</a:rPr>
              <a:t>0</a:t>
            </a:r>
          </a:p>
        </p:txBody>
      </p:sp>
      <p:grpSp>
        <p:nvGrpSpPr>
          <p:cNvPr id="3" name="Group 82"/>
          <p:cNvGrpSpPr>
            <a:grpSpLocks/>
          </p:cNvGrpSpPr>
          <p:nvPr/>
        </p:nvGrpSpPr>
        <p:grpSpPr bwMode="auto">
          <a:xfrm>
            <a:off x="5105400" y="3810000"/>
            <a:ext cx="2057400" cy="1600200"/>
            <a:chOff x="687" y="2448"/>
            <a:chExt cx="897" cy="1008"/>
          </a:xfrm>
        </p:grpSpPr>
        <p:sp>
          <p:nvSpPr>
            <p:cNvPr id="2070" name="Text Box 83"/>
            <p:cNvSpPr txBox="1">
              <a:spLocks noChangeArrowheads="1"/>
            </p:cNvSpPr>
            <p:nvPr/>
          </p:nvSpPr>
          <p:spPr bwMode="auto">
            <a:xfrm>
              <a:off x="687" y="2458"/>
              <a:ext cx="3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0000FF"/>
                  </a:solidFill>
                </a:rPr>
                <a:t>1 2 5</a:t>
              </a:r>
            </a:p>
          </p:txBody>
        </p:sp>
        <p:sp>
          <p:nvSpPr>
            <p:cNvPr id="2071" name="Text Box 84"/>
            <p:cNvSpPr txBox="1">
              <a:spLocks noChangeArrowheads="1"/>
            </p:cNvSpPr>
            <p:nvPr/>
          </p:nvSpPr>
          <p:spPr bwMode="auto">
            <a:xfrm>
              <a:off x="1155" y="2448"/>
              <a:ext cx="1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2072" name="Line 85"/>
            <p:cNvSpPr>
              <a:spLocks noChangeShapeType="1"/>
            </p:cNvSpPr>
            <p:nvPr/>
          </p:nvSpPr>
          <p:spPr bwMode="auto">
            <a:xfrm>
              <a:off x="1056" y="2448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Line 86"/>
            <p:cNvSpPr>
              <a:spLocks noChangeShapeType="1"/>
            </p:cNvSpPr>
            <p:nvPr/>
          </p:nvSpPr>
          <p:spPr bwMode="auto">
            <a:xfrm>
              <a:off x="1056" y="2712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425" name="Text Box 89"/>
          <p:cNvSpPr txBox="1">
            <a:spLocks noChangeArrowheads="1"/>
          </p:cNvSpPr>
          <p:nvPr/>
        </p:nvSpPr>
        <p:spPr bwMode="auto">
          <a:xfrm>
            <a:off x="5097463" y="3835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</a:rPr>
              <a:t>1 2</a:t>
            </a:r>
          </a:p>
        </p:txBody>
      </p:sp>
      <p:sp>
        <p:nvSpPr>
          <p:cNvPr id="14426" name="Text Box 90"/>
          <p:cNvSpPr txBox="1">
            <a:spLocks noChangeArrowheads="1"/>
          </p:cNvSpPr>
          <p:nvPr/>
        </p:nvSpPr>
        <p:spPr bwMode="auto">
          <a:xfrm>
            <a:off x="6019800" y="4343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</a:rPr>
              <a:t>6</a:t>
            </a:r>
          </a:p>
        </p:txBody>
      </p:sp>
      <p:sp>
        <p:nvSpPr>
          <p:cNvPr id="14427" name="Text Box 91"/>
          <p:cNvSpPr txBox="1">
            <a:spLocks noChangeArrowheads="1"/>
          </p:cNvSpPr>
          <p:nvPr/>
        </p:nvSpPr>
        <p:spPr bwMode="auto">
          <a:xfrm>
            <a:off x="5314950" y="4205288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</a:rPr>
              <a:t>0</a:t>
            </a:r>
          </a:p>
        </p:txBody>
      </p:sp>
      <p:sp>
        <p:nvSpPr>
          <p:cNvPr id="14429" name="Text Box 93"/>
          <p:cNvSpPr txBox="1">
            <a:spLocks noChangeArrowheads="1"/>
          </p:cNvSpPr>
          <p:nvPr/>
        </p:nvSpPr>
        <p:spPr bwMode="auto">
          <a:xfrm>
            <a:off x="5611813" y="3835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</a:rPr>
              <a:t>5</a:t>
            </a:r>
          </a:p>
        </p:txBody>
      </p:sp>
      <p:sp>
        <p:nvSpPr>
          <p:cNvPr id="14430" name="Text Box 94"/>
          <p:cNvSpPr txBox="1">
            <a:spLocks noChangeArrowheads="1"/>
          </p:cNvSpPr>
          <p:nvPr/>
        </p:nvSpPr>
        <p:spPr bwMode="auto">
          <a:xfrm>
            <a:off x="6296025" y="4338638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</a:rPr>
              <a:t>2</a:t>
            </a:r>
          </a:p>
        </p:txBody>
      </p:sp>
      <p:sp>
        <p:nvSpPr>
          <p:cNvPr id="14431" name="Text Box 95"/>
          <p:cNvSpPr txBox="1">
            <a:spLocks noChangeArrowheads="1"/>
          </p:cNvSpPr>
          <p:nvPr/>
        </p:nvSpPr>
        <p:spPr bwMode="auto">
          <a:xfrm>
            <a:off x="5595938" y="4586288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</a:rPr>
              <a:t>1</a:t>
            </a:r>
          </a:p>
        </p:txBody>
      </p:sp>
      <p:sp>
        <p:nvSpPr>
          <p:cNvPr id="14432" name="AutoShape 96"/>
          <p:cNvSpPr>
            <a:spLocks noChangeArrowheads="1"/>
          </p:cNvSpPr>
          <p:nvPr/>
        </p:nvSpPr>
        <p:spPr bwMode="auto">
          <a:xfrm>
            <a:off x="1524000" y="5410200"/>
            <a:ext cx="6248400" cy="1447800"/>
          </a:xfrm>
          <a:prstGeom prst="cloudCallout">
            <a:avLst>
              <a:gd name="adj1" fmla="val 40167"/>
              <a:gd name="adj2" fmla="val -11954"/>
            </a:avLst>
          </a:prstGeom>
          <a:gradFill rotWithShape="1">
            <a:gsLst>
              <a:gs pos="0">
                <a:srgbClr val="00FF00"/>
              </a:gs>
              <a:gs pos="50000">
                <a:srgbClr val="FFFF99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r>
              <a:rPr lang="en-US" sz="2200" b="1">
                <a:solidFill>
                  <a:srgbClr val="0000CC"/>
                </a:solidFill>
              </a:rPr>
              <a:t> </a:t>
            </a:r>
            <a:r>
              <a:rPr lang="en-US" sz="2000" b="1">
                <a:solidFill>
                  <a:srgbClr val="0000CC"/>
                </a:solidFill>
              </a:rPr>
              <a:t>Phép chia nào là phép chia hết ? Phép chia nào là phép chia có d</a:t>
            </a:r>
            <a:r>
              <a:rPr lang="vi-VN" sz="2000" b="1">
                <a:solidFill>
                  <a:srgbClr val="0000CC"/>
                </a:solidFill>
              </a:rPr>
              <a:t>ư</a:t>
            </a:r>
            <a:r>
              <a:rPr lang="en-US" sz="2000" b="1">
                <a:solidFill>
                  <a:srgbClr val="0000CC"/>
                </a:solidFill>
              </a:rPr>
              <a:t> ?</a:t>
            </a:r>
            <a:endParaRPr lang="en-US" sz="200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4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4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4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4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4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4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4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4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4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1000"/>
                                        <p:tgtEl>
                                          <p:spTgt spid="14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1000"/>
                                        <p:tgtEl>
                                          <p:spTgt spid="14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1000"/>
                                        <p:tgtEl>
                                          <p:spTgt spid="14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0.00832 C -0.0007 0.01804 -0.00139 0.04463 -0.00157 0.0552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4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1000"/>
                                        <p:tgtEl>
                                          <p:spTgt spid="14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1000"/>
                                        <p:tgtEl>
                                          <p:spTgt spid="14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1000"/>
                                        <p:tgtEl>
                                          <p:spTgt spid="14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14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0833 C -0.00382 0.01803 -0.00452 0.04462 -0.00469 0.0552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14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4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4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4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4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1" dur="2000"/>
                                        <p:tgtEl>
                                          <p:spTgt spid="14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99" grpId="0"/>
      <p:bldP spid="14400" grpId="0"/>
      <p:bldP spid="14401" grpId="0" animBg="1"/>
      <p:bldP spid="14412" grpId="0"/>
      <p:bldP spid="14413" grpId="0"/>
      <p:bldP spid="14414" grpId="0"/>
      <p:bldP spid="14415" grpId="0"/>
      <p:bldP spid="14415" grpId="1"/>
      <p:bldP spid="14416" grpId="0"/>
      <p:bldP spid="14417" grpId="0"/>
      <p:bldP spid="14425" grpId="0"/>
      <p:bldP spid="14426" grpId="0"/>
      <p:bldP spid="14427" grpId="0"/>
      <p:bldP spid="14429" grpId="0"/>
      <p:bldP spid="14429" grpId="1"/>
      <p:bldP spid="14430" grpId="0"/>
      <p:bldP spid="14431" grpId="0"/>
      <p:bldP spid="144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074" name="Image" r:id="rId3" imgW="8469841" imgH="6184127" progId="Photoshop.Image.8">
              <p:embed/>
            </p:oleObj>
          </a:graphicData>
        </a:graphic>
      </p:graphicFrame>
      <p:sp>
        <p:nvSpPr>
          <p:cNvPr id="15363" name="AutoShape 3"/>
          <p:cNvSpPr>
            <a:spLocks noChangeArrowheads="1"/>
          </p:cNvSpPr>
          <p:nvPr/>
        </p:nvSpPr>
        <p:spPr bwMode="auto">
          <a:xfrm>
            <a:off x="2209800" y="381000"/>
            <a:ext cx="4495800" cy="469900"/>
          </a:xfrm>
          <a:prstGeom prst="horizontalScroll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66"/>
                </a:solidFill>
              </a:rPr>
              <a:t>TOÁN </a:t>
            </a:r>
            <a:r>
              <a:rPr lang="en-US" sz="2000" b="1">
                <a:solidFill>
                  <a:srgbClr val="FFFF00"/>
                </a:solidFill>
              </a:rPr>
              <a:t>: DẤU HIỆU CHIA HẾT CHO 2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685800" y="965200"/>
            <a:ext cx="800100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n-US" sz="1600" b="1" u="sng">
                <a:solidFill>
                  <a:srgbClr val="FF0000"/>
                </a:solidFill>
              </a:rPr>
              <a:t>Ví dụ</a:t>
            </a:r>
            <a:r>
              <a:rPr lang="en-US" sz="1600" b="1">
                <a:solidFill>
                  <a:srgbClr val="0000FF"/>
                </a:solidFill>
              </a:rPr>
              <a:t> : Cho các số sau : </a:t>
            </a:r>
            <a:r>
              <a:rPr lang="en-US" sz="1600" b="1">
                <a:solidFill>
                  <a:srgbClr val="FF0066"/>
                </a:solidFill>
              </a:rPr>
              <a:t>10; 32; 14; 36; 28; 11; 33; 15; 37; 29</a:t>
            </a:r>
            <a:r>
              <a:rPr lang="en-US" sz="1600" b="1">
                <a:solidFill>
                  <a:srgbClr val="0000FF"/>
                </a:solidFill>
              </a:rPr>
              <a:t>.                       Thực hiện phép chia các số trên cho 2, rồi phân thành 2 nhóm và ghi vào bảng sau.</a:t>
            </a:r>
            <a:r>
              <a:rPr lang="en-US" b="1">
                <a:solidFill>
                  <a:srgbClr val="0000FF"/>
                </a:solidFill>
              </a:rPr>
              <a:t> </a:t>
            </a:r>
          </a:p>
        </p:txBody>
      </p:sp>
      <p:graphicFrame>
        <p:nvGraphicFramePr>
          <p:cNvPr id="15472" name="Group 112"/>
          <p:cNvGraphicFramePr>
            <a:graphicFrameLocks noGrp="1"/>
          </p:cNvGraphicFramePr>
          <p:nvPr/>
        </p:nvGraphicFramePr>
        <p:xfrm>
          <a:off x="4795838" y="2014538"/>
          <a:ext cx="4043362" cy="2712720"/>
        </p:xfrm>
        <a:graphic>
          <a:graphicData uri="http://schemas.openxmlformats.org/drawingml/2006/table">
            <a:tbl>
              <a:tblPr/>
              <a:tblGrid>
                <a:gridCol w="919162"/>
                <a:gridCol w="1066800"/>
                <a:gridCol w="1063625"/>
                <a:gridCol w="993775"/>
              </a:tblGrid>
              <a:tr h="1746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vant" pitchFamily="34" charset="0"/>
                        </a:rPr>
                        <a:t>Nhãm 1: C¸c sè chia hÕt cho 2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vant" pitchFamily="34" charset="0"/>
                        </a:rPr>
                        <a:t>Nhãm 2: C¸c sè kh«ng chia hÕt cho 2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vant" pitchFamily="34" charset="0"/>
                        </a:rPr>
                        <a:t>Sè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vant" pitchFamily="34" charset="0"/>
                        </a:rPr>
                        <a:t>Ch÷ sè tËn cïng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vant" pitchFamily="34" charset="0"/>
                        </a:rPr>
                        <a:t>Sè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vant" pitchFamily="34" charset="0"/>
                        </a:rPr>
                        <a:t>Ch÷ sè tËn cïng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  <p:sp>
        <p:nvSpPr>
          <p:cNvPr id="15426" name="Text Box 66"/>
          <p:cNvSpPr txBox="1">
            <a:spLocks noChangeArrowheads="1"/>
          </p:cNvSpPr>
          <p:nvPr/>
        </p:nvSpPr>
        <p:spPr bwMode="auto">
          <a:xfrm>
            <a:off x="609600" y="1981200"/>
            <a:ext cx="3352800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6600CC"/>
                </a:solidFill>
              </a:rPr>
              <a:t>10 : 2 =		11 : 2 =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6600CC"/>
                </a:solidFill>
              </a:rPr>
              <a:t>32 : 2 =		33 : 2 =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6600CC"/>
                </a:solidFill>
              </a:rPr>
              <a:t>14 : 2 =		15 : 2 =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6600CC"/>
                </a:solidFill>
              </a:rPr>
              <a:t>36 : 2 =		37 : 2 =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6600CC"/>
                </a:solidFill>
              </a:rPr>
              <a:t>28 : 2 = 		29 : 2 =</a:t>
            </a:r>
          </a:p>
        </p:txBody>
      </p:sp>
      <p:sp>
        <p:nvSpPr>
          <p:cNvPr id="15442" name="Text Box 82"/>
          <p:cNvSpPr txBox="1">
            <a:spLocks noChangeArrowheads="1"/>
          </p:cNvSpPr>
          <p:nvPr/>
        </p:nvSpPr>
        <p:spPr bwMode="auto">
          <a:xfrm>
            <a:off x="604838" y="1982788"/>
            <a:ext cx="53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5443" name="AutoShape 83" descr="20%"/>
          <p:cNvSpPr>
            <a:spLocks noChangeArrowheads="1"/>
          </p:cNvSpPr>
          <p:nvPr/>
        </p:nvSpPr>
        <p:spPr bwMode="auto">
          <a:xfrm>
            <a:off x="381000" y="4572000"/>
            <a:ext cx="3810000" cy="838200"/>
          </a:xfrm>
          <a:prstGeom prst="cloudCallout">
            <a:avLst>
              <a:gd name="adj1" fmla="val 53708"/>
              <a:gd name="adj2" fmla="val -87880"/>
            </a:avLst>
          </a:prstGeom>
          <a:pattFill prst="pct20">
            <a:fgClr>
              <a:srgbClr val="00FF00"/>
            </a:fgClr>
            <a:bgClr>
              <a:srgbClr val="FFFF99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2200" b="1">
                <a:solidFill>
                  <a:srgbClr val="0000CC"/>
                </a:solidFill>
              </a:rPr>
              <a:t> </a:t>
            </a:r>
            <a:r>
              <a:rPr lang="en-US" sz="2000" b="1">
                <a:solidFill>
                  <a:srgbClr val="0000CC"/>
                </a:solidFill>
              </a:rPr>
              <a:t>Bài yêu cầu gì ?</a:t>
            </a:r>
            <a:r>
              <a:rPr lang="en-US" sz="200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15444" name="Text Box 84"/>
          <p:cNvSpPr txBox="1">
            <a:spLocks noChangeArrowheads="1"/>
          </p:cNvSpPr>
          <p:nvPr/>
        </p:nvSpPr>
        <p:spPr bwMode="auto">
          <a:xfrm>
            <a:off x="1447800" y="19812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6600CC"/>
                </a:solidFill>
              </a:rPr>
              <a:t>5</a:t>
            </a:r>
          </a:p>
        </p:txBody>
      </p:sp>
      <p:sp>
        <p:nvSpPr>
          <p:cNvPr id="15446" name="Text Box 86"/>
          <p:cNvSpPr txBox="1">
            <a:spLocks noChangeArrowheads="1"/>
          </p:cNvSpPr>
          <p:nvPr/>
        </p:nvSpPr>
        <p:spPr bwMode="auto">
          <a:xfrm>
            <a:off x="1371600" y="2390775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6600CC"/>
                </a:solidFill>
              </a:rPr>
              <a:t>16</a:t>
            </a:r>
          </a:p>
        </p:txBody>
      </p:sp>
      <p:sp>
        <p:nvSpPr>
          <p:cNvPr id="15447" name="Text Box 87"/>
          <p:cNvSpPr txBox="1">
            <a:spLocks noChangeArrowheads="1"/>
          </p:cNvSpPr>
          <p:nvPr/>
        </p:nvSpPr>
        <p:spPr bwMode="auto">
          <a:xfrm>
            <a:off x="1433513" y="2805113"/>
            <a:ext cx="53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6600CC"/>
                </a:solidFill>
              </a:rPr>
              <a:t>7</a:t>
            </a:r>
          </a:p>
        </p:txBody>
      </p:sp>
      <p:sp>
        <p:nvSpPr>
          <p:cNvPr id="15448" name="Text Box 88"/>
          <p:cNvSpPr txBox="1">
            <a:spLocks noChangeArrowheads="1"/>
          </p:cNvSpPr>
          <p:nvPr/>
        </p:nvSpPr>
        <p:spPr bwMode="auto">
          <a:xfrm>
            <a:off x="1371600" y="3214688"/>
            <a:ext cx="53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6600CC"/>
                </a:solidFill>
              </a:rPr>
              <a:t>18</a:t>
            </a:r>
          </a:p>
        </p:txBody>
      </p:sp>
      <p:sp>
        <p:nvSpPr>
          <p:cNvPr id="15449" name="Text Box 89"/>
          <p:cNvSpPr txBox="1">
            <a:spLocks noChangeArrowheads="1"/>
          </p:cNvSpPr>
          <p:nvPr/>
        </p:nvSpPr>
        <p:spPr bwMode="auto">
          <a:xfrm>
            <a:off x="1385888" y="3629025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6600CC"/>
                </a:solidFill>
              </a:rPr>
              <a:t>14</a:t>
            </a:r>
          </a:p>
        </p:txBody>
      </p:sp>
      <p:sp>
        <p:nvSpPr>
          <p:cNvPr id="15450" name="Text Box 90"/>
          <p:cNvSpPr txBox="1">
            <a:spLocks noChangeArrowheads="1"/>
          </p:cNvSpPr>
          <p:nvPr/>
        </p:nvSpPr>
        <p:spPr bwMode="auto">
          <a:xfrm>
            <a:off x="3262313" y="2003425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6600CC"/>
                </a:solidFill>
              </a:rPr>
              <a:t>5 ( d</a:t>
            </a:r>
            <a:r>
              <a:rPr lang="vi-VN" b="1">
                <a:solidFill>
                  <a:srgbClr val="6600CC"/>
                </a:solidFill>
              </a:rPr>
              <a:t>ư</a:t>
            </a:r>
            <a:r>
              <a:rPr lang="en-US" b="1">
                <a:solidFill>
                  <a:srgbClr val="6600CC"/>
                </a:solidFill>
              </a:rPr>
              <a:t> 1)</a:t>
            </a:r>
          </a:p>
        </p:txBody>
      </p:sp>
      <p:sp>
        <p:nvSpPr>
          <p:cNvPr id="15452" name="Text Box 92"/>
          <p:cNvSpPr txBox="1">
            <a:spLocks noChangeArrowheads="1"/>
          </p:cNvSpPr>
          <p:nvPr/>
        </p:nvSpPr>
        <p:spPr bwMode="auto">
          <a:xfrm>
            <a:off x="3219450" y="2390775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6600CC"/>
                </a:solidFill>
              </a:rPr>
              <a:t>16 ( d</a:t>
            </a:r>
            <a:r>
              <a:rPr lang="vi-VN" b="1">
                <a:solidFill>
                  <a:srgbClr val="6600CC"/>
                </a:solidFill>
              </a:rPr>
              <a:t>ư</a:t>
            </a:r>
            <a:r>
              <a:rPr lang="en-US" b="1">
                <a:solidFill>
                  <a:srgbClr val="6600CC"/>
                </a:solidFill>
              </a:rPr>
              <a:t> 1)</a:t>
            </a:r>
          </a:p>
        </p:txBody>
      </p:sp>
      <p:sp>
        <p:nvSpPr>
          <p:cNvPr id="15453" name="Text Box 93"/>
          <p:cNvSpPr txBox="1">
            <a:spLocks noChangeArrowheads="1"/>
          </p:cNvSpPr>
          <p:nvPr/>
        </p:nvSpPr>
        <p:spPr bwMode="auto">
          <a:xfrm>
            <a:off x="3262313" y="2805113"/>
            <a:ext cx="152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6600CC"/>
                </a:solidFill>
              </a:rPr>
              <a:t>7 ( d</a:t>
            </a:r>
            <a:r>
              <a:rPr lang="vi-VN" b="1">
                <a:solidFill>
                  <a:srgbClr val="6600CC"/>
                </a:solidFill>
              </a:rPr>
              <a:t>ư</a:t>
            </a:r>
            <a:r>
              <a:rPr lang="en-US" b="1">
                <a:solidFill>
                  <a:srgbClr val="6600CC"/>
                </a:solidFill>
              </a:rPr>
              <a:t> 1)</a:t>
            </a:r>
          </a:p>
        </p:txBody>
      </p:sp>
      <p:sp>
        <p:nvSpPr>
          <p:cNvPr id="15454" name="Text Box 94"/>
          <p:cNvSpPr txBox="1">
            <a:spLocks noChangeArrowheads="1"/>
          </p:cNvSpPr>
          <p:nvPr/>
        </p:nvSpPr>
        <p:spPr bwMode="auto">
          <a:xfrm>
            <a:off x="3233738" y="3214688"/>
            <a:ext cx="152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6600CC"/>
                </a:solidFill>
              </a:rPr>
              <a:t>18 ( d</a:t>
            </a:r>
            <a:r>
              <a:rPr lang="vi-VN" b="1">
                <a:solidFill>
                  <a:srgbClr val="6600CC"/>
                </a:solidFill>
              </a:rPr>
              <a:t>ư</a:t>
            </a:r>
            <a:r>
              <a:rPr lang="en-US" b="1">
                <a:solidFill>
                  <a:srgbClr val="6600CC"/>
                </a:solidFill>
              </a:rPr>
              <a:t> 1)</a:t>
            </a:r>
          </a:p>
        </p:txBody>
      </p:sp>
      <p:sp>
        <p:nvSpPr>
          <p:cNvPr id="15455" name="Text Box 95"/>
          <p:cNvSpPr txBox="1">
            <a:spLocks noChangeArrowheads="1"/>
          </p:cNvSpPr>
          <p:nvPr/>
        </p:nvSpPr>
        <p:spPr bwMode="auto">
          <a:xfrm>
            <a:off x="3209925" y="3629025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6600CC"/>
                </a:solidFill>
              </a:rPr>
              <a:t>14 ( d</a:t>
            </a:r>
            <a:r>
              <a:rPr lang="vi-VN" b="1">
                <a:solidFill>
                  <a:srgbClr val="6600CC"/>
                </a:solidFill>
              </a:rPr>
              <a:t>ư</a:t>
            </a:r>
            <a:r>
              <a:rPr lang="en-US" b="1">
                <a:solidFill>
                  <a:srgbClr val="6600CC"/>
                </a:solidFill>
              </a:rPr>
              <a:t> 1)</a:t>
            </a:r>
          </a:p>
        </p:txBody>
      </p:sp>
      <p:sp>
        <p:nvSpPr>
          <p:cNvPr id="15458" name="Text Box 98"/>
          <p:cNvSpPr txBox="1">
            <a:spLocks noChangeArrowheads="1"/>
          </p:cNvSpPr>
          <p:nvPr/>
        </p:nvSpPr>
        <p:spPr bwMode="auto">
          <a:xfrm>
            <a:off x="609600" y="2390775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32</a:t>
            </a:r>
          </a:p>
        </p:txBody>
      </p:sp>
      <p:sp>
        <p:nvSpPr>
          <p:cNvPr id="15459" name="Text Box 99"/>
          <p:cNvSpPr txBox="1">
            <a:spLocks noChangeArrowheads="1"/>
          </p:cNvSpPr>
          <p:nvPr/>
        </p:nvSpPr>
        <p:spPr bwMode="auto">
          <a:xfrm>
            <a:off x="609600" y="2805113"/>
            <a:ext cx="53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5460" name="Text Box 100"/>
          <p:cNvSpPr txBox="1">
            <a:spLocks noChangeArrowheads="1"/>
          </p:cNvSpPr>
          <p:nvPr/>
        </p:nvSpPr>
        <p:spPr bwMode="auto">
          <a:xfrm>
            <a:off x="547688" y="3214688"/>
            <a:ext cx="53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 36</a:t>
            </a:r>
          </a:p>
        </p:txBody>
      </p:sp>
      <p:sp>
        <p:nvSpPr>
          <p:cNvPr id="15461" name="Text Box 101"/>
          <p:cNvSpPr txBox="1">
            <a:spLocks noChangeArrowheads="1"/>
          </p:cNvSpPr>
          <p:nvPr/>
        </p:nvSpPr>
        <p:spPr bwMode="auto">
          <a:xfrm>
            <a:off x="604838" y="3624263"/>
            <a:ext cx="53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5462" name="Text Box 102"/>
          <p:cNvSpPr txBox="1">
            <a:spLocks noChangeArrowheads="1"/>
          </p:cNvSpPr>
          <p:nvPr/>
        </p:nvSpPr>
        <p:spPr bwMode="auto">
          <a:xfrm>
            <a:off x="2438400" y="19812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5466" name="Text Box 106"/>
          <p:cNvSpPr txBox="1">
            <a:spLocks noChangeArrowheads="1"/>
          </p:cNvSpPr>
          <p:nvPr/>
        </p:nvSpPr>
        <p:spPr bwMode="auto">
          <a:xfrm>
            <a:off x="2438400" y="2395538"/>
            <a:ext cx="53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33</a:t>
            </a:r>
          </a:p>
        </p:txBody>
      </p:sp>
      <p:sp>
        <p:nvSpPr>
          <p:cNvPr id="15467" name="Text Box 107"/>
          <p:cNvSpPr txBox="1">
            <a:spLocks noChangeArrowheads="1"/>
          </p:cNvSpPr>
          <p:nvPr/>
        </p:nvSpPr>
        <p:spPr bwMode="auto">
          <a:xfrm>
            <a:off x="2438400" y="280035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5468" name="Text Box 108"/>
          <p:cNvSpPr txBox="1">
            <a:spLocks noChangeArrowheads="1"/>
          </p:cNvSpPr>
          <p:nvPr/>
        </p:nvSpPr>
        <p:spPr bwMode="auto">
          <a:xfrm>
            <a:off x="2428875" y="3214688"/>
            <a:ext cx="53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37</a:t>
            </a:r>
          </a:p>
        </p:txBody>
      </p:sp>
      <p:sp>
        <p:nvSpPr>
          <p:cNvPr id="15469" name="Text Box 109"/>
          <p:cNvSpPr txBox="1">
            <a:spLocks noChangeArrowheads="1"/>
          </p:cNvSpPr>
          <p:nvPr/>
        </p:nvSpPr>
        <p:spPr bwMode="auto">
          <a:xfrm>
            <a:off x="2428875" y="3624263"/>
            <a:ext cx="53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5473" name="AutoShape 113"/>
          <p:cNvSpPr>
            <a:spLocks noChangeArrowheads="1"/>
          </p:cNvSpPr>
          <p:nvPr/>
        </p:nvSpPr>
        <p:spPr bwMode="auto">
          <a:xfrm>
            <a:off x="685800" y="5334000"/>
            <a:ext cx="8077200" cy="990600"/>
          </a:xfrm>
          <a:prstGeom prst="cloudCallout">
            <a:avLst>
              <a:gd name="adj1" fmla="val -45125"/>
              <a:gd name="adj2" fmla="val -149037"/>
            </a:avLst>
          </a:prstGeom>
          <a:gradFill rotWithShape="1">
            <a:gsLst>
              <a:gs pos="0">
                <a:srgbClr val="00FF00"/>
              </a:gs>
              <a:gs pos="50000">
                <a:srgbClr val="FFFF99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2200" b="1">
                <a:solidFill>
                  <a:srgbClr val="0000CC"/>
                </a:solidFill>
              </a:rPr>
              <a:t> </a:t>
            </a:r>
            <a:r>
              <a:rPr lang="en-US" sz="2000" b="1">
                <a:solidFill>
                  <a:srgbClr val="0000CC"/>
                </a:solidFill>
              </a:rPr>
              <a:t>Trong các số trên số nào chia hết cho 2 ?</a:t>
            </a:r>
            <a:endParaRPr lang="en-US" sz="2000">
              <a:solidFill>
                <a:srgbClr val="0000CC"/>
              </a:solidFill>
            </a:endParaRPr>
          </a:p>
        </p:txBody>
      </p:sp>
      <p:sp>
        <p:nvSpPr>
          <p:cNvPr id="3140" name="Text Box 114"/>
          <p:cNvSpPr txBox="1">
            <a:spLocks noChangeArrowheads="1"/>
          </p:cNvSpPr>
          <p:nvPr/>
        </p:nvSpPr>
        <p:spPr bwMode="auto">
          <a:xfrm>
            <a:off x="3200400" y="41148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5475" name="Text Box 115"/>
          <p:cNvSpPr txBox="1">
            <a:spLocks noChangeArrowheads="1"/>
          </p:cNvSpPr>
          <p:nvPr/>
        </p:nvSpPr>
        <p:spPr bwMode="auto">
          <a:xfrm>
            <a:off x="5010150" y="30480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10</a:t>
            </a:r>
          </a:p>
        </p:txBody>
      </p:sp>
      <p:sp>
        <p:nvSpPr>
          <p:cNvPr id="15476" name="Text Box 116"/>
          <p:cNvSpPr txBox="1">
            <a:spLocks noChangeArrowheads="1"/>
          </p:cNvSpPr>
          <p:nvPr/>
        </p:nvSpPr>
        <p:spPr bwMode="auto">
          <a:xfrm>
            <a:off x="5024438" y="33528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32</a:t>
            </a:r>
          </a:p>
        </p:txBody>
      </p:sp>
      <p:sp>
        <p:nvSpPr>
          <p:cNvPr id="15477" name="Text Box 117"/>
          <p:cNvSpPr txBox="1">
            <a:spLocks noChangeArrowheads="1"/>
          </p:cNvSpPr>
          <p:nvPr/>
        </p:nvSpPr>
        <p:spPr bwMode="auto">
          <a:xfrm>
            <a:off x="5000625" y="368617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14</a:t>
            </a:r>
          </a:p>
        </p:txBody>
      </p:sp>
      <p:sp>
        <p:nvSpPr>
          <p:cNvPr id="15478" name="Text Box 118"/>
          <p:cNvSpPr txBox="1">
            <a:spLocks noChangeArrowheads="1"/>
          </p:cNvSpPr>
          <p:nvPr/>
        </p:nvSpPr>
        <p:spPr bwMode="auto">
          <a:xfrm>
            <a:off x="5010150" y="402907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36</a:t>
            </a:r>
          </a:p>
        </p:txBody>
      </p:sp>
      <p:sp>
        <p:nvSpPr>
          <p:cNvPr id="15479" name="Text Box 119"/>
          <p:cNvSpPr txBox="1">
            <a:spLocks noChangeArrowheads="1"/>
          </p:cNvSpPr>
          <p:nvPr/>
        </p:nvSpPr>
        <p:spPr bwMode="auto">
          <a:xfrm>
            <a:off x="4995863" y="43434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28</a:t>
            </a:r>
          </a:p>
        </p:txBody>
      </p:sp>
      <p:sp>
        <p:nvSpPr>
          <p:cNvPr id="15480" name="Text Box 120"/>
          <p:cNvSpPr txBox="1">
            <a:spLocks noChangeArrowheads="1"/>
          </p:cNvSpPr>
          <p:nvPr/>
        </p:nvSpPr>
        <p:spPr bwMode="auto">
          <a:xfrm>
            <a:off x="7010400" y="437197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29</a:t>
            </a:r>
          </a:p>
        </p:txBody>
      </p:sp>
      <p:sp>
        <p:nvSpPr>
          <p:cNvPr id="15481" name="Text Box 121"/>
          <p:cNvSpPr txBox="1">
            <a:spLocks noChangeArrowheads="1"/>
          </p:cNvSpPr>
          <p:nvPr/>
        </p:nvSpPr>
        <p:spPr bwMode="auto">
          <a:xfrm>
            <a:off x="7015163" y="4033838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37</a:t>
            </a:r>
          </a:p>
        </p:txBody>
      </p:sp>
      <p:sp>
        <p:nvSpPr>
          <p:cNvPr id="15482" name="Text Box 122"/>
          <p:cNvSpPr txBox="1">
            <a:spLocks noChangeArrowheads="1"/>
          </p:cNvSpPr>
          <p:nvPr/>
        </p:nvSpPr>
        <p:spPr bwMode="auto">
          <a:xfrm>
            <a:off x="7000875" y="37338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15</a:t>
            </a:r>
          </a:p>
        </p:txBody>
      </p:sp>
      <p:sp>
        <p:nvSpPr>
          <p:cNvPr id="15483" name="Text Box 123"/>
          <p:cNvSpPr txBox="1">
            <a:spLocks noChangeArrowheads="1"/>
          </p:cNvSpPr>
          <p:nvPr/>
        </p:nvSpPr>
        <p:spPr bwMode="auto">
          <a:xfrm>
            <a:off x="7010400" y="33528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33</a:t>
            </a:r>
          </a:p>
        </p:txBody>
      </p:sp>
      <p:sp>
        <p:nvSpPr>
          <p:cNvPr id="15484" name="Text Box 124"/>
          <p:cNvSpPr txBox="1">
            <a:spLocks noChangeArrowheads="1"/>
          </p:cNvSpPr>
          <p:nvPr/>
        </p:nvSpPr>
        <p:spPr bwMode="auto">
          <a:xfrm>
            <a:off x="7010400" y="30480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11</a:t>
            </a:r>
          </a:p>
        </p:txBody>
      </p:sp>
      <p:sp>
        <p:nvSpPr>
          <p:cNvPr id="15485" name="Text Box 125"/>
          <p:cNvSpPr txBox="1">
            <a:spLocks noChangeArrowheads="1"/>
          </p:cNvSpPr>
          <p:nvPr/>
        </p:nvSpPr>
        <p:spPr bwMode="auto">
          <a:xfrm>
            <a:off x="5167313" y="30480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</a:rPr>
              <a:t>0</a:t>
            </a:r>
          </a:p>
        </p:txBody>
      </p:sp>
      <p:sp>
        <p:nvSpPr>
          <p:cNvPr id="15486" name="Text Box 126"/>
          <p:cNvSpPr txBox="1">
            <a:spLocks noChangeArrowheads="1"/>
          </p:cNvSpPr>
          <p:nvPr/>
        </p:nvSpPr>
        <p:spPr bwMode="auto">
          <a:xfrm>
            <a:off x="5181600" y="33528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</a:rPr>
              <a:t>2</a:t>
            </a:r>
          </a:p>
        </p:txBody>
      </p:sp>
      <p:sp>
        <p:nvSpPr>
          <p:cNvPr id="15487" name="Text Box 127"/>
          <p:cNvSpPr txBox="1">
            <a:spLocks noChangeArrowheads="1"/>
          </p:cNvSpPr>
          <p:nvPr/>
        </p:nvSpPr>
        <p:spPr bwMode="auto">
          <a:xfrm>
            <a:off x="5153025" y="3686175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</a:rPr>
              <a:t>4</a:t>
            </a:r>
          </a:p>
        </p:txBody>
      </p:sp>
      <p:sp>
        <p:nvSpPr>
          <p:cNvPr id="15492" name="Text Box 132"/>
          <p:cNvSpPr txBox="1">
            <a:spLocks noChangeArrowheads="1"/>
          </p:cNvSpPr>
          <p:nvPr/>
        </p:nvSpPr>
        <p:spPr bwMode="auto">
          <a:xfrm>
            <a:off x="5157788" y="4033838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</a:rPr>
              <a:t>6</a:t>
            </a:r>
          </a:p>
        </p:txBody>
      </p:sp>
      <p:sp>
        <p:nvSpPr>
          <p:cNvPr id="15493" name="Text Box 133"/>
          <p:cNvSpPr txBox="1">
            <a:spLocks noChangeArrowheads="1"/>
          </p:cNvSpPr>
          <p:nvPr/>
        </p:nvSpPr>
        <p:spPr bwMode="auto">
          <a:xfrm>
            <a:off x="5153025" y="43434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</a:rPr>
              <a:t>8</a:t>
            </a:r>
          </a:p>
        </p:txBody>
      </p:sp>
      <p:sp>
        <p:nvSpPr>
          <p:cNvPr id="15494" name="AutoShape 134" descr="Water droplets"/>
          <p:cNvSpPr>
            <a:spLocks noChangeArrowheads="1"/>
          </p:cNvSpPr>
          <p:nvPr/>
        </p:nvSpPr>
        <p:spPr bwMode="auto">
          <a:xfrm>
            <a:off x="914400" y="5410200"/>
            <a:ext cx="8077200" cy="990600"/>
          </a:xfrm>
          <a:prstGeom prst="cloudCallout">
            <a:avLst>
              <a:gd name="adj1" fmla="val -46954"/>
              <a:gd name="adj2" fmla="val -216829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rgbClr val="CCECFF"/>
            </a:solidFill>
            <a:round/>
            <a:headEnd/>
            <a:tailEnd/>
          </a:ln>
        </p:spPr>
        <p:txBody>
          <a:bodyPr/>
          <a:lstStyle/>
          <a:p>
            <a:r>
              <a:rPr lang="en-US" sz="2200" b="1">
                <a:solidFill>
                  <a:srgbClr val="0000CC"/>
                </a:solidFill>
              </a:rPr>
              <a:t> </a:t>
            </a:r>
            <a:r>
              <a:rPr lang="en-US" sz="2000" b="1">
                <a:solidFill>
                  <a:srgbClr val="0000CC"/>
                </a:solidFill>
              </a:rPr>
              <a:t>Các số chia hết cho 2 có tận cùng là những chữ số nào  ?</a:t>
            </a:r>
            <a:endParaRPr lang="en-US" sz="2000">
              <a:solidFill>
                <a:srgbClr val="0000CC"/>
              </a:solidFill>
            </a:endParaRPr>
          </a:p>
        </p:txBody>
      </p:sp>
      <p:sp>
        <p:nvSpPr>
          <p:cNvPr id="15496" name="Text Box 136"/>
          <p:cNvSpPr txBox="1">
            <a:spLocks noChangeArrowheads="1"/>
          </p:cNvSpPr>
          <p:nvPr/>
        </p:nvSpPr>
        <p:spPr bwMode="auto">
          <a:xfrm>
            <a:off x="423863" y="4967288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</a:rPr>
              <a:t>Các số có tận cùng là 0; 2; 4 ; 6 ; 8 thì chia hết cho 2.</a:t>
            </a:r>
          </a:p>
        </p:txBody>
      </p:sp>
      <p:sp>
        <p:nvSpPr>
          <p:cNvPr id="15497" name="AutoShape 137" descr="Paper bag"/>
          <p:cNvSpPr>
            <a:spLocks noChangeArrowheads="1"/>
          </p:cNvSpPr>
          <p:nvPr/>
        </p:nvSpPr>
        <p:spPr bwMode="auto">
          <a:xfrm>
            <a:off x="1143000" y="5562600"/>
            <a:ext cx="5257800" cy="1033463"/>
          </a:xfrm>
          <a:prstGeom prst="cloudCallout">
            <a:avLst>
              <a:gd name="adj1" fmla="val -46921"/>
              <a:gd name="adj2" fmla="val -20046"/>
            </a:avLst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2200" b="1">
                <a:solidFill>
                  <a:srgbClr val="00FFFF"/>
                </a:solidFill>
              </a:rPr>
              <a:t> </a:t>
            </a:r>
            <a:r>
              <a:rPr lang="en-US" sz="2000" b="1">
                <a:solidFill>
                  <a:srgbClr val="00FFFF"/>
                </a:solidFill>
              </a:rPr>
              <a:t>Trong các số trên số nào không chia hết cho 2 ?</a:t>
            </a:r>
            <a:endParaRPr lang="en-US" sz="2000">
              <a:solidFill>
                <a:srgbClr val="00FFFF"/>
              </a:solidFill>
            </a:endParaRPr>
          </a:p>
        </p:txBody>
      </p:sp>
      <p:sp>
        <p:nvSpPr>
          <p:cNvPr id="15498" name="Text Box 138"/>
          <p:cNvSpPr txBox="1">
            <a:spLocks noChangeArrowheads="1"/>
          </p:cNvSpPr>
          <p:nvPr/>
        </p:nvSpPr>
        <p:spPr bwMode="auto">
          <a:xfrm>
            <a:off x="7153275" y="3043238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</a:rPr>
              <a:t>1</a:t>
            </a:r>
          </a:p>
        </p:txBody>
      </p:sp>
      <p:sp>
        <p:nvSpPr>
          <p:cNvPr id="15499" name="Text Box 139"/>
          <p:cNvSpPr txBox="1">
            <a:spLocks noChangeArrowheads="1"/>
          </p:cNvSpPr>
          <p:nvPr/>
        </p:nvSpPr>
        <p:spPr bwMode="auto">
          <a:xfrm>
            <a:off x="7153275" y="3348038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</a:rPr>
              <a:t>3</a:t>
            </a:r>
          </a:p>
        </p:txBody>
      </p:sp>
      <p:sp>
        <p:nvSpPr>
          <p:cNvPr id="15500" name="Text Box 140"/>
          <p:cNvSpPr txBox="1">
            <a:spLocks noChangeArrowheads="1"/>
          </p:cNvSpPr>
          <p:nvPr/>
        </p:nvSpPr>
        <p:spPr bwMode="auto">
          <a:xfrm>
            <a:off x="7153275" y="3724275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</a:rPr>
              <a:t>5</a:t>
            </a:r>
          </a:p>
        </p:txBody>
      </p:sp>
      <p:sp>
        <p:nvSpPr>
          <p:cNvPr id="15501" name="Text Box 141"/>
          <p:cNvSpPr txBox="1">
            <a:spLocks noChangeArrowheads="1"/>
          </p:cNvSpPr>
          <p:nvPr/>
        </p:nvSpPr>
        <p:spPr bwMode="auto">
          <a:xfrm>
            <a:off x="7158038" y="4029075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</a:rPr>
              <a:t>7</a:t>
            </a:r>
          </a:p>
        </p:txBody>
      </p:sp>
      <p:sp>
        <p:nvSpPr>
          <p:cNvPr id="15502" name="Text Box 142"/>
          <p:cNvSpPr txBox="1">
            <a:spLocks noChangeArrowheads="1"/>
          </p:cNvSpPr>
          <p:nvPr/>
        </p:nvSpPr>
        <p:spPr bwMode="auto">
          <a:xfrm>
            <a:off x="7153275" y="4367213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</a:rPr>
              <a:t>9</a:t>
            </a:r>
          </a:p>
        </p:txBody>
      </p:sp>
      <p:sp>
        <p:nvSpPr>
          <p:cNvPr id="15503" name="AutoShape 143" descr="Bouquet"/>
          <p:cNvSpPr>
            <a:spLocks noChangeArrowheads="1"/>
          </p:cNvSpPr>
          <p:nvPr/>
        </p:nvSpPr>
        <p:spPr bwMode="auto">
          <a:xfrm>
            <a:off x="457200" y="5562600"/>
            <a:ext cx="8077200" cy="990600"/>
          </a:xfrm>
          <a:prstGeom prst="cloudCallout">
            <a:avLst>
              <a:gd name="adj1" fmla="val -46009"/>
              <a:gd name="adj2" fmla="val 6250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rgbClr val="CCECFF"/>
            </a:solidFill>
            <a:round/>
            <a:headEnd/>
            <a:tailEnd/>
          </a:ln>
        </p:spPr>
        <p:txBody>
          <a:bodyPr/>
          <a:lstStyle/>
          <a:p>
            <a:r>
              <a:rPr lang="en-US" sz="2200" b="1">
                <a:solidFill>
                  <a:srgbClr val="0000CC"/>
                </a:solidFill>
              </a:rPr>
              <a:t> </a:t>
            </a:r>
            <a:r>
              <a:rPr lang="en-US" sz="2000" b="1">
                <a:solidFill>
                  <a:srgbClr val="0000CC"/>
                </a:solidFill>
              </a:rPr>
              <a:t>Các số không chia hết cho 2  có tận cùng là những chữ số nào  ?</a:t>
            </a:r>
            <a:endParaRPr lang="en-US" sz="2000">
              <a:solidFill>
                <a:srgbClr val="0000CC"/>
              </a:solidFill>
            </a:endParaRPr>
          </a:p>
        </p:txBody>
      </p:sp>
      <p:sp>
        <p:nvSpPr>
          <p:cNvPr id="15504" name="Text Box 144"/>
          <p:cNvSpPr txBox="1">
            <a:spLocks noChangeArrowheads="1"/>
          </p:cNvSpPr>
          <p:nvPr/>
        </p:nvSpPr>
        <p:spPr bwMode="auto">
          <a:xfrm>
            <a:off x="304800" y="5334000"/>
            <a:ext cx="8229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FF6600"/>
                </a:solidFill>
              </a:rPr>
              <a:t>              : Các số có tận cùng là 1; 3; 5 ; 7 ; 9 thì không chia hết cho 2.</a:t>
            </a:r>
          </a:p>
        </p:txBody>
      </p:sp>
      <p:sp>
        <p:nvSpPr>
          <p:cNvPr id="15505" name="Text Box 145"/>
          <p:cNvSpPr txBox="1">
            <a:spLocks noChangeArrowheads="1"/>
          </p:cNvSpPr>
          <p:nvPr/>
        </p:nvSpPr>
        <p:spPr bwMode="auto">
          <a:xfrm>
            <a:off x="381000" y="4495800"/>
            <a:ext cx="424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b) Dấu hiệu chia hết cho 2  </a:t>
            </a:r>
          </a:p>
        </p:txBody>
      </p:sp>
      <p:sp>
        <p:nvSpPr>
          <p:cNvPr id="15506" name="Text Box 146"/>
          <p:cNvSpPr txBox="1">
            <a:spLocks noChangeArrowheads="1"/>
          </p:cNvSpPr>
          <p:nvPr/>
        </p:nvSpPr>
        <p:spPr bwMode="auto">
          <a:xfrm>
            <a:off x="381000" y="53340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0000FF"/>
                </a:solidFill>
              </a:rPr>
              <a:t>Chú 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4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4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15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4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4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4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4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4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4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4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4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2000"/>
                                        <p:tgtEl>
                                          <p:spTgt spid="15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15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1000"/>
                                        <p:tgtEl>
                                          <p:spTgt spid="15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4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4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4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4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4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4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4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4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4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800" decel="100000"/>
                                        <p:tgtEl>
                                          <p:spTgt spid="15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5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15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15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4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770" decel="100000"/>
                                        <p:tgtEl>
                                          <p:spTgt spid="154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770" decel="100000"/>
                                        <p:tgtEl>
                                          <p:spTgt spid="154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4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0" dur="770" fill="hold"/>
                                        <p:tgtEl>
                                          <p:spTgt spid="15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2" dur="770" fill="hold"/>
                                        <p:tgtEl>
                                          <p:spTgt spid="15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54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5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900" decel="100000" fill="hold"/>
                                        <p:tgtEl>
                                          <p:spTgt spid="15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54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5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5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3" dur="2000"/>
                                        <p:tgtEl>
                                          <p:spTgt spid="15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4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5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5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5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5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5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5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5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5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5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5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5" dur="2000"/>
                                        <p:tgtEl>
                                          <p:spTgt spid="15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2000"/>
                                        <p:tgtEl>
                                          <p:spTgt spid="15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 nodeType="clickPar">
                      <p:stCondLst>
                        <p:cond delay="indefinite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2" dur="500"/>
                                        <p:tgtEl>
                                          <p:spTgt spid="15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5" dur="500"/>
                                        <p:tgtEl>
                                          <p:spTgt spid="15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8" dur="500"/>
                                        <p:tgtEl>
                                          <p:spTgt spid="15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1" dur="500"/>
                                        <p:tgtEl>
                                          <p:spTgt spid="15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4" dur="500"/>
                                        <p:tgtEl>
                                          <p:spTgt spid="15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208 L 0.0849 0.00231 " pathEditMode="relative" rAng="0" ptsTypes="AA">
                                      <p:cBhvr>
                                        <p:cTn id="228" dur="2000" fill="hold"/>
                                        <p:tgtEl>
                                          <p:spTgt spid="15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 nodeType="clickPar">
                      <p:stCondLst>
                        <p:cond delay="indefinite"/>
                      </p:stCondLst>
                      <p:childTnLst>
                        <p:par>
                          <p:cTn id="2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56647E-6 L 0.08333 0.00439 " pathEditMode="relative" rAng="0" ptsTypes="AA">
                                      <p:cBhvr>
                                        <p:cTn id="232" dur="2000" fill="hold"/>
                                        <p:tgtEl>
                                          <p:spTgt spid="154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 nodeType="clickPar">
                      <p:stCondLst>
                        <p:cond delay="indefinite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46821E-7 L 0.08646 0.00023 " pathEditMode="relative" rAng="0" ptsTypes="AA">
                                      <p:cBhvr>
                                        <p:cTn id="236" dur="2000" fill="hold"/>
                                        <p:tgtEl>
                                          <p:spTgt spid="154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 nodeType="clickPar">
                      <p:stCondLst>
                        <p:cond delay="indefinite"/>
                      </p:stCondLst>
                      <p:childTnLst>
                        <p:par>
                          <p:cTn id="2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208 L 0.08594 0.003 " pathEditMode="relative" rAng="0" ptsTypes="AA">
                                      <p:cBhvr>
                                        <p:cTn id="240" dur="2000" fill="hold"/>
                                        <p:tgtEl>
                                          <p:spTgt spid="154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00208 L 0.08594 0.00232 " pathEditMode="relative" rAng="0" ptsTypes="AA">
                                      <p:cBhvr>
                                        <p:cTn id="244" dur="2000" fill="hold"/>
                                        <p:tgtEl>
                                          <p:spTgt spid="154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 nodeType="clickPar">
                      <p:stCondLst>
                        <p:cond delay="indefinite"/>
                      </p:stCondLst>
                      <p:childTnLst>
                        <p:par>
                          <p:cTn id="2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9" dur="2000"/>
                                        <p:tgtEl>
                                          <p:spTgt spid="15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 nodeType="clickPar">
                      <p:stCondLst>
                        <p:cond delay="indefinite"/>
                      </p:stCondLst>
                      <p:childTnLst>
                        <p:par>
                          <p:cTn id="2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2000"/>
                                        <p:tgtEl>
                                          <p:spTgt spid="154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2000" fill="hold"/>
                                        <p:tgtEl>
                                          <p:spTgt spid="15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800" decel="100000" fill="hold"/>
                                        <p:tgtEl>
                                          <p:spTgt spid="15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0" dur="2000"/>
                                        <p:tgtEl>
                                          <p:spTgt spid="15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2000"/>
                                        <p:tgtEl>
                                          <p:spTgt spid="15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 nodeType="clickPar">
                      <p:stCondLst>
                        <p:cond delay="indefinite"/>
                      </p:stCondLst>
                      <p:childTnLst>
                        <p:par>
                          <p:cTn id="2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2000"/>
                                        <p:tgtEl>
                                          <p:spTgt spid="155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2000" fill="hold"/>
                                        <p:tgtEl>
                                          <p:spTgt spid="15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800" decel="100000" fill="hold"/>
                                        <p:tgtEl>
                                          <p:spTgt spid="15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 nodeType="clickPar">
                      <p:stCondLst>
                        <p:cond delay="indefinite"/>
                      </p:stCondLst>
                      <p:childTnLst>
                        <p:par>
                          <p:cTn id="2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5" dur="2000"/>
                                        <p:tgtEl>
                                          <p:spTgt spid="15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 nodeType="clickPar">
                      <p:stCondLst>
                        <p:cond delay="indefinite"/>
                      </p:stCondLst>
                      <p:childTnLst>
                        <p:par>
                          <p:cTn id="2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800" decel="100000"/>
                                        <p:tgtEl>
                                          <p:spTgt spid="15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800" decel="100000" fill="hold"/>
                                        <p:tgtEl>
                                          <p:spTgt spid="15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800" decel="100000" fill="hold"/>
                                        <p:tgtEl>
                                          <p:spTgt spid="15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800" decel="100000" fill="hold"/>
                                        <p:tgtEl>
                                          <p:spTgt spid="15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800" decel="100000"/>
                                        <p:tgtEl>
                                          <p:spTgt spid="15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9" dur="800" decel="100000" fill="hold"/>
                                        <p:tgtEl>
                                          <p:spTgt spid="154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800" decel="100000" fill="hold"/>
                                        <p:tgtEl>
                                          <p:spTgt spid="15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800" decel="100000" fill="hold"/>
                                        <p:tgtEl>
                                          <p:spTgt spid="15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800" decel="100000"/>
                                        <p:tgtEl>
                                          <p:spTgt spid="15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7" dur="800" decel="100000" fill="hold"/>
                                        <p:tgtEl>
                                          <p:spTgt spid="154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800" decel="100000" fill="hold"/>
                                        <p:tgtEl>
                                          <p:spTgt spid="15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800" decel="100000" fill="hold"/>
                                        <p:tgtEl>
                                          <p:spTgt spid="15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800" decel="100000"/>
                                        <p:tgtEl>
                                          <p:spTgt spid="15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5" dur="800" decel="100000" fill="hold"/>
                                        <p:tgtEl>
                                          <p:spTgt spid="154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800" decel="100000" fill="hold"/>
                                        <p:tgtEl>
                                          <p:spTgt spid="15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800" decel="100000" fill="hold"/>
                                        <p:tgtEl>
                                          <p:spTgt spid="15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800" decel="100000"/>
                                        <p:tgtEl>
                                          <p:spTgt spid="15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800" decel="100000" fill="hold"/>
                                        <p:tgtEl>
                                          <p:spTgt spid="15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800" decel="100000" fill="hold"/>
                                        <p:tgtEl>
                                          <p:spTgt spid="15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800" decel="100000" fill="hold"/>
                                        <p:tgtEl>
                                          <p:spTgt spid="15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 nodeType="clickPar">
                      <p:stCondLst>
                        <p:cond delay="indefinite"/>
                      </p:stCondLst>
                      <p:childTnLst>
                        <p:par>
                          <p:cTn id="3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4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4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4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4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4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4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4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4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4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4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4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4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4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4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4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4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4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4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4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4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4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4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4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4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4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4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4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4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4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4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4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4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4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4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4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4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4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2" dur="2000"/>
                                        <p:tgtEl>
                                          <p:spTgt spid="15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3" dur="2000"/>
                                        <p:tgtEl>
                                          <p:spTgt spid="15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 nodeType="clickPar">
                      <p:stCondLst>
                        <p:cond delay="indefinite"/>
                      </p:stCondLst>
                      <p:childTnLst>
                        <p:par>
                          <p:cTn id="4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7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9" dur="500"/>
                                        <p:tgtEl>
                                          <p:spTgt spid="15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2" dur="500"/>
                                        <p:tgtEl>
                                          <p:spTgt spid="15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5" dur="500"/>
                                        <p:tgtEl>
                                          <p:spTgt spid="15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8" dur="500"/>
                                        <p:tgtEl>
                                          <p:spTgt spid="15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1" dur="500"/>
                                        <p:tgtEl>
                                          <p:spTgt spid="15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2" fill="hold" nodeType="clickPar">
                      <p:stCondLst>
                        <p:cond delay="indefinite"/>
                      </p:stCondLst>
                      <p:childTnLst>
                        <p:par>
                          <p:cTn id="4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208 L 0.0849 0.00231 " pathEditMode="relative" rAng="0" ptsTypes="AA">
                                      <p:cBhvr>
                                        <p:cTn id="425" dur="2000" fill="hold"/>
                                        <p:tgtEl>
                                          <p:spTgt spid="154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6" fill="hold" nodeType="clickPar">
                      <p:stCondLst>
                        <p:cond delay="indefinite"/>
                      </p:stCondLst>
                      <p:childTnLst>
                        <p:par>
                          <p:cTn id="4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8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56647E-6 L 0.08333 0.00439 " pathEditMode="relative" rAng="0" ptsTypes="AA">
                                      <p:cBhvr>
                                        <p:cTn id="429" dur="2000" fill="hold"/>
                                        <p:tgtEl>
                                          <p:spTgt spid="154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 nodeType="clickPar">
                      <p:stCondLst>
                        <p:cond delay="indefinite"/>
                      </p:stCondLst>
                      <p:childTnLst>
                        <p:par>
                          <p:cTn id="4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46821E-7 L 0.08646 0.00023 " pathEditMode="relative" rAng="0" ptsTypes="AA">
                                      <p:cBhvr>
                                        <p:cTn id="433" dur="2000" fill="hold"/>
                                        <p:tgtEl>
                                          <p:spTgt spid="155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" fill="hold" nodeType="clickPar">
                      <p:stCondLst>
                        <p:cond delay="indefinite"/>
                      </p:stCondLst>
                      <p:childTnLst>
                        <p:par>
                          <p:cTn id="4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208 L 0.08594 0.003 " pathEditMode="relative" rAng="0" ptsTypes="AA">
                                      <p:cBhvr>
                                        <p:cTn id="437" dur="2000" fill="hold"/>
                                        <p:tgtEl>
                                          <p:spTgt spid="155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8" fill="hold" nodeType="clickPar">
                      <p:stCondLst>
                        <p:cond delay="indefinite"/>
                      </p:stCondLst>
                      <p:childTnLst>
                        <p:par>
                          <p:cTn id="4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00208 L 0.08594 0.00232 " pathEditMode="relative" rAng="0" ptsTypes="AA">
                                      <p:cBhvr>
                                        <p:cTn id="441" dur="2000" fill="hold"/>
                                        <p:tgtEl>
                                          <p:spTgt spid="155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 nodeType="clickPar">
                      <p:stCondLst>
                        <p:cond delay="indefinite"/>
                      </p:stCondLst>
                      <p:childTnLst>
                        <p:par>
                          <p:cTn id="4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6" dur="2000"/>
                                        <p:tgtEl>
                                          <p:spTgt spid="15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7" fill="hold" nodeType="clickPar">
                      <p:stCondLst>
                        <p:cond delay="indefinite"/>
                      </p:stCondLst>
                      <p:childTnLst>
                        <p:par>
                          <p:cTn id="4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0" dur="1000"/>
                                        <p:tgtEl>
                                          <p:spTgt spid="15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1" dur="1000"/>
                                        <p:tgtEl>
                                          <p:spTgt spid="15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6" dur="1000"/>
                                        <p:tgtEl>
                                          <p:spTgt spid="155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7" dur="1000" fill="hold"/>
                                        <p:tgtEl>
                                          <p:spTgt spid="15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900" decel="100000" fill="hold"/>
                                        <p:tgtEl>
                                          <p:spTgt spid="15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0" fill="hold" nodeType="clickPar">
                      <p:stCondLst>
                        <p:cond delay="indefinite"/>
                      </p:stCondLst>
                      <p:childTnLst>
                        <p:par>
                          <p:cTn id="4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4" dur="2000"/>
                                        <p:tgtEl>
                                          <p:spTgt spid="15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5" grpId="0"/>
      <p:bldP spid="15426" grpId="0"/>
      <p:bldP spid="15442" grpId="0"/>
      <p:bldP spid="15443" grpId="0" animBg="1"/>
      <p:bldP spid="15443" grpId="1" animBg="1"/>
      <p:bldP spid="15444" grpId="0"/>
      <p:bldP spid="15446" grpId="0"/>
      <p:bldP spid="15447" grpId="0"/>
      <p:bldP spid="15448" grpId="0"/>
      <p:bldP spid="15449" grpId="0"/>
      <p:bldP spid="15450" grpId="0"/>
      <p:bldP spid="15452" grpId="0"/>
      <p:bldP spid="15453" grpId="0"/>
      <p:bldP spid="15454" grpId="0"/>
      <p:bldP spid="15455" grpId="0"/>
      <p:bldP spid="15458" grpId="0"/>
      <p:bldP spid="15459" grpId="0"/>
      <p:bldP spid="15460" grpId="0"/>
      <p:bldP spid="15461" grpId="0"/>
      <p:bldP spid="15462" grpId="0"/>
      <p:bldP spid="15466" grpId="0"/>
      <p:bldP spid="15467" grpId="0"/>
      <p:bldP spid="15468" grpId="0"/>
      <p:bldP spid="15469" grpId="0"/>
      <p:bldP spid="15473" grpId="0" animBg="1"/>
      <p:bldP spid="15473" grpId="1" animBg="1"/>
      <p:bldP spid="15475" grpId="0"/>
      <p:bldP spid="15476" grpId="0"/>
      <p:bldP spid="15477" grpId="0"/>
      <p:bldP spid="15478" grpId="0"/>
      <p:bldP spid="15479" grpId="0"/>
      <p:bldP spid="15480" grpId="0"/>
      <p:bldP spid="15481" grpId="0"/>
      <p:bldP spid="15482" grpId="0"/>
      <p:bldP spid="15483" grpId="0"/>
      <p:bldP spid="15484" grpId="0"/>
      <p:bldP spid="15485" grpId="0"/>
      <p:bldP spid="15485" grpId="1"/>
      <p:bldP spid="15486" grpId="0"/>
      <p:bldP spid="15486" grpId="1"/>
      <p:bldP spid="15487" grpId="0"/>
      <p:bldP spid="15487" grpId="1"/>
      <p:bldP spid="15492" grpId="0"/>
      <p:bldP spid="15492" grpId="1"/>
      <p:bldP spid="15493" grpId="0"/>
      <p:bldP spid="15493" grpId="1"/>
      <p:bldP spid="15494" grpId="0" animBg="1"/>
      <p:bldP spid="15494" grpId="1" animBg="1"/>
      <p:bldP spid="15496" grpId="0"/>
      <p:bldP spid="15497" grpId="0" animBg="1"/>
      <p:bldP spid="15497" grpId="1" animBg="1"/>
      <p:bldP spid="15498" grpId="0"/>
      <p:bldP spid="15498" grpId="1"/>
      <p:bldP spid="15499" grpId="0"/>
      <p:bldP spid="15499" grpId="1"/>
      <p:bldP spid="15500" grpId="0"/>
      <p:bldP spid="15500" grpId="1"/>
      <p:bldP spid="15501" grpId="0"/>
      <p:bldP spid="15501" grpId="1"/>
      <p:bldP spid="15502" grpId="0"/>
      <p:bldP spid="15502" grpId="1"/>
      <p:bldP spid="15503" grpId="0" animBg="1"/>
      <p:bldP spid="15503" grpId="1" animBg="1"/>
      <p:bldP spid="15504" grpId="0"/>
      <p:bldP spid="15505" grpId="0"/>
      <p:bldP spid="1550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4098" name="Image" r:id="rId3" imgW="8469841" imgH="6184127" progId="Photoshop.Image.8">
              <p:embed/>
            </p:oleObj>
          </a:graphicData>
        </a:graphic>
      </p:graphicFrame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2209800" y="381000"/>
            <a:ext cx="4495800" cy="469900"/>
          </a:xfrm>
          <a:prstGeom prst="horizontalScroll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FF00"/>
                </a:solidFill>
              </a:rPr>
              <a:t>TOÁN : DẤU HIỆU CHIA  HẾT CHO 2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33400" y="1889125"/>
            <a:ext cx="279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c) Số chẵn, số lẻ 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685800" y="914400"/>
            <a:ext cx="8001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solidFill>
                  <a:srgbClr val="FF0066"/>
                </a:solidFill>
              </a:rPr>
              <a:t>Ví dụ</a:t>
            </a:r>
            <a:r>
              <a:rPr lang="en-US" b="1">
                <a:solidFill>
                  <a:srgbClr val="6600CC"/>
                </a:solidFill>
              </a:rPr>
              <a:t> : Dựa vào dấu hiệu chia hết cho 2, hãy cho biết các dãy số sau </a:t>
            </a:r>
            <a:r>
              <a:rPr lang="vi-VN" b="1">
                <a:solidFill>
                  <a:srgbClr val="6600CC"/>
                </a:solidFill>
              </a:rPr>
              <a:t>đ</a:t>
            </a:r>
            <a:r>
              <a:rPr lang="en-US" b="1">
                <a:solidFill>
                  <a:srgbClr val="6600CC"/>
                </a:solidFill>
              </a:rPr>
              <a:t>ây, dãy số nào gồm các số chia hết cho 2, dãy số nào gồm các số không chia hết cho 2 ?</a:t>
            </a:r>
            <a:endParaRPr lang="en-US" sz="2000" b="1">
              <a:solidFill>
                <a:srgbClr val="6600CC"/>
              </a:solidFill>
            </a:endParaRP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985838" y="2803525"/>
            <a:ext cx="800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               0 ; 2 ; 4 ; 6 ; 8 ; … ; 156 ; 158 ; 160 …</a:t>
            </a:r>
            <a:endParaRPr lang="en-US" sz="2400" b="1">
              <a:solidFill>
                <a:srgbClr val="0000FF"/>
              </a:solidFill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990600" y="3810000"/>
            <a:ext cx="800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               1 ; 3 ; 5 ; 7 ; 9 ; … ; 567 ; 569 ; 571 …</a:t>
            </a:r>
            <a:endParaRPr lang="en-US" sz="2400" b="1">
              <a:solidFill>
                <a:srgbClr val="0000FF"/>
              </a:solidFill>
            </a:endParaRPr>
          </a:p>
        </p:txBody>
      </p:sp>
      <p:sp>
        <p:nvSpPr>
          <p:cNvPr id="16394" name="AutoShape 10" descr="30%"/>
          <p:cNvSpPr>
            <a:spLocks noChangeArrowheads="1"/>
          </p:cNvSpPr>
          <p:nvPr/>
        </p:nvSpPr>
        <p:spPr bwMode="auto">
          <a:xfrm>
            <a:off x="2057400" y="5029200"/>
            <a:ext cx="4724400" cy="990600"/>
          </a:xfrm>
          <a:prstGeom prst="cloudCallout">
            <a:avLst>
              <a:gd name="adj1" fmla="val 69255"/>
              <a:gd name="adj2" fmla="val -192949"/>
            </a:avLst>
          </a:prstGeom>
          <a:pattFill prst="pct30">
            <a:fgClr>
              <a:srgbClr val="00FFFF"/>
            </a:fgClr>
            <a:bgClr>
              <a:srgbClr val="FFFF99"/>
            </a:bgClr>
          </a:pattFill>
          <a:ln w="952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r>
              <a:rPr lang="en-US" sz="3000" b="1">
                <a:solidFill>
                  <a:srgbClr val="0000CC"/>
                </a:solidFill>
              </a:rPr>
              <a:t> </a:t>
            </a:r>
            <a:r>
              <a:rPr lang="en-US" sz="2800" b="1">
                <a:solidFill>
                  <a:srgbClr val="0000CC"/>
                </a:solidFill>
              </a:rPr>
              <a:t>Bài yêu cầu gì ?</a:t>
            </a:r>
            <a:endParaRPr lang="en-US" sz="2800">
              <a:solidFill>
                <a:srgbClr val="0000CC"/>
              </a:solidFill>
            </a:endParaRP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609600" y="2346325"/>
            <a:ext cx="571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FF"/>
                </a:solidFill>
              </a:rPr>
              <a:t>- Số chia hết cho 2 là số chẵn.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533400" y="2819400"/>
            <a:ext cx="800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Chẳng hạn</a:t>
            </a:r>
            <a:r>
              <a:rPr lang="en-US" sz="2000" b="1">
                <a:solidFill>
                  <a:srgbClr val="FF0000"/>
                </a:solidFill>
              </a:rPr>
              <a:t>:                                                               là các số chẵn           </a:t>
            </a:r>
            <a:endParaRPr lang="en-US" sz="2400" b="1">
              <a:solidFill>
                <a:srgbClr val="0000FF"/>
              </a:solidFill>
            </a:endParaRP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533400" y="3810000"/>
            <a:ext cx="800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Chẳng hạn</a:t>
            </a:r>
            <a:r>
              <a:rPr lang="en-US" sz="2000" b="1">
                <a:solidFill>
                  <a:srgbClr val="FF0000"/>
                </a:solidFill>
              </a:rPr>
              <a:t>:                                                               là các số lẻ           </a:t>
            </a:r>
            <a:endParaRPr lang="en-US" sz="2400" b="1">
              <a:solidFill>
                <a:srgbClr val="0000FF"/>
              </a:solidFill>
            </a:endParaRP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571500" y="3260725"/>
            <a:ext cx="571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FF"/>
                </a:solidFill>
              </a:rPr>
              <a:t>- Số không chia hết cho 2 là số lẻ.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1639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2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800" decel="100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0" grpId="0"/>
      <p:bldP spid="16392" grpId="0"/>
      <p:bldP spid="16393" grpId="0"/>
      <p:bldP spid="16394" grpId="0" animBg="1"/>
      <p:bldP spid="16394" grpId="1" animBg="1"/>
      <p:bldP spid="16397" grpId="0"/>
      <p:bldP spid="16398" grpId="0"/>
      <p:bldP spid="16399" grpId="0"/>
      <p:bldP spid="1640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5122" name="Image" r:id="rId3" imgW="8469841" imgH="6184127" progId="Photoshop.Image.8">
              <p:embed/>
            </p:oleObj>
          </a:graphicData>
        </a:graphic>
      </p:graphicFrame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2209800" y="381000"/>
            <a:ext cx="4495800" cy="469900"/>
          </a:xfrm>
          <a:prstGeom prst="horizontalScroll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FF00"/>
                </a:solidFill>
              </a:rPr>
              <a:t>TOÁN : DẤU HIỆU CHIA  HẾT CHO 2</a:t>
            </a:r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2528888" y="2667000"/>
            <a:ext cx="27432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EBFA">
                  <a:alpha val="95000"/>
                </a:srgbClr>
              </a:gs>
              <a:gs pos="30000">
                <a:srgbClr val="C4D6EB">
                  <a:alpha val="92300"/>
                </a:srgbClr>
              </a:gs>
              <a:gs pos="60001">
                <a:srgbClr val="85C2FF">
                  <a:alpha val="89600"/>
                </a:srgbClr>
              </a:gs>
              <a:gs pos="100000">
                <a:srgbClr val="5E9EFF">
                  <a:alpha val="86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600" b="1" u="sng">
                <a:solidFill>
                  <a:srgbClr val="0000FF"/>
                </a:solidFill>
                <a:latin typeface="Arial"/>
              </a:rPr>
              <a:t>Bài làm</a:t>
            </a:r>
            <a:endParaRPr lang="en-US" sz="1600" b="1">
              <a:solidFill>
                <a:srgbClr val="0000FF"/>
              </a:solidFill>
              <a:latin typeface="Arial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85800" y="838200"/>
            <a:ext cx="7696200" cy="1676400"/>
            <a:chOff x="432" y="528"/>
            <a:chExt cx="4848" cy="1056"/>
          </a:xfrm>
        </p:grpSpPr>
        <p:sp>
          <p:nvSpPr>
            <p:cNvPr id="5130" name="AutoShape 6"/>
            <p:cNvSpPr>
              <a:spLocks noChangeArrowheads="1"/>
            </p:cNvSpPr>
            <p:nvPr/>
          </p:nvSpPr>
          <p:spPr bwMode="auto">
            <a:xfrm>
              <a:off x="432" y="528"/>
              <a:ext cx="4848" cy="1056"/>
            </a:xfrm>
            <a:prstGeom prst="cloudCallout">
              <a:avLst>
                <a:gd name="adj1" fmla="val -37190"/>
                <a:gd name="adj2" fmla="val -5019"/>
              </a:avLst>
            </a:prstGeom>
            <a:gradFill rotWithShape="1">
              <a:gsLst>
                <a:gs pos="0">
                  <a:srgbClr val="FFFFCC"/>
                </a:gs>
                <a:gs pos="100000">
                  <a:srgbClr val="66FF99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CCCCF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1600" b="1">
                <a:solidFill>
                  <a:srgbClr val="FF0000"/>
                </a:solidFill>
              </a:endParaRPr>
            </a:p>
          </p:txBody>
        </p:sp>
        <p:sp>
          <p:nvSpPr>
            <p:cNvPr id="5131" name="Text Box 7"/>
            <p:cNvSpPr txBox="1">
              <a:spLocks noChangeArrowheads="1"/>
            </p:cNvSpPr>
            <p:nvPr/>
          </p:nvSpPr>
          <p:spPr bwMode="auto">
            <a:xfrm>
              <a:off x="1266" y="662"/>
              <a:ext cx="3216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 u="sng">
                  <a:solidFill>
                    <a:srgbClr val="6600FF"/>
                  </a:solidFill>
                </a:rPr>
                <a:t>Bài 1</a:t>
              </a:r>
              <a:r>
                <a:rPr lang="en-US" sz="1600" b="1">
                  <a:solidFill>
                    <a:srgbClr val="FF0066"/>
                  </a:solidFill>
                </a:rPr>
                <a:t> : Trong các số 35 ; 89 ; 98 ; 1000 ; 744 ;            867 ; 7536 ; 84 683 ; 5782 ; 8401</a:t>
              </a:r>
            </a:p>
            <a:p>
              <a:r>
                <a:rPr lang="en-US" sz="1600" b="1">
                  <a:solidFill>
                    <a:srgbClr val="FF0066"/>
                  </a:solidFill>
                </a:rPr>
                <a:t>  a) Số nào chia hết cho 2 ?</a:t>
              </a:r>
            </a:p>
            <a:p>
              <a:r>
                <a:rPr lang="en-US" sz="1600" b="1">
                  <a:solidFill>
                    <a:srgbClr val="FF0066"/>
                  </a:solidFill>
                </a:rPr>
                <a:t>  b) Số nào không chia hết cho 2 ? </a:t>
              </a:r>
            </a:p>
          </p:txBody>
        </p:sp>
      </p:grp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838200" y="3886200"/>
            <a:ext cx="7620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</a:rPr>
              <a:t>Số chia hết cho 2 là : 98 ; 1000 ; 744 ; 7536 ; 5782 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838200" y="4543425"/>
            <a:ext cx="7239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</a:rPr>
              <a:t>Số không chia hết cho 2 là : 35 ; 89 ; 867 ; 84683 ; 8401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/>
      <p:bldP spid="174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6146" name="Image" r:id="rId3" imgW="8469841" imgH="6184127" progId="Photoshop.Image.8">
              <p:embed/>
            </p:oleObj>
          </a:graphicData>
        </a:graphic>
      </p:graphicFrame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2209800" y="381000"/>
            <a:ext cx="4495800" cy="469900"/>
          </a:xfrm>
          <a:prstGeom prst="horizontalScroll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FF00"/>
                </a:solidFill>
              </a:rPr>
              <a:t>TOÁN : DẤU HIỆU CHIA  HẾT CHO 2</a:t>
            </a: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1219200" y="-127000"/>
            <a:ext cx="6629400" cy="685800"/>
          </a:xfrm>
          <a:prstGeom prst="horizontalScroll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FF00"/>
                </a:solidFill>
              </a:rPr>
              <a:t>Thứ t</a:t>
            </a:r>
            <a:r>
              <a:rPr lang="vi-VN" sz="2000" b="1">
                <a:solidFill>
                  <a:srgbClr val="FFFF00"/>
                </a:solidFill>
              </a:rPr>
              <a:t>ư</a:t>
            </a:r>
            <a:r>
              <a:rPr lang="en-US" sz="2000" b="1">
                <a:solidFill>
                  <a:srgbClr val="FFFF00"/>
                </a:solidFill>
              </a:rPr>
              <a:t> ngày 19 tháng 12 n</a:t>
            </a:r>
            <a:r>
              <a:rPr lang="vi-VN" sz="2000" b="1">
                <a:solidFill>
                  <a:srgbClr val="FFFF00"/>
                </a:solidFill>
              </a:rPr>
              <a:t>ă</a:t>
            </a:r>
            <a:r>
              <a:rPr lang="en-US" sz="2000" b="1">
                <a:solidFill>
                  <a:srgbClr val="FFFF00"/>
                </a:solidFill>
              </a:rPr>
              <a:t>m 2007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81000" y="1447800"/>
            <a:ext cx="8382000" cy="3276600"/>
            <a:chOff x="240" y="912"/>
            <a:chExt cx="5280" cy="2064"/>
          </a:xfrm>
        </p:grpSpPr>
        <p:sp>
          <p:nvSpPr>
            <p:cNvPr id="6154" name="AutoShape 5" descr="Water droplets"/>
            <p:cNvSpPr>
              <a:spLocks noChangeArrowheads="1"/>
            </p:cNvSpPr>
            <p:nvPr/>
          </p:nvSpPr>
          <p:spPr bwMode="auto">
            <a:xfrm>
              <a:off x="240" y="912"/>
              <a:ext cx="5280" cy="2064"/>
            </a:xfrm>
            <a:prstGeom prst="cloudCallout">
              <a:avLst>
                <a:gd name="adj1" fmla="val -26741"/>
                <a:gd name="adj2" fmla="val -58477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rgbClr val="CCCCF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>
                <a:solidFill>
                  <a:srgbClr val="FF0000"/>
                </a:solidFill>
              </a:endParaRPr>
            </a:p>
          </p:txBody>
        </p:sp>
        <p:sp>
          <p:nvSpPr>
            <p:cNvPr id="6155" name="Text Box 6"/>
            <p:cNvSpPr txBox="1">
              <a:spLocks noChangeArrowheads="1"/>
            </p:cNvSpPr>
            <p:nvPr/>
          </p:nvSpPr>
          <p:spPr bwMode="auto">
            <a:xfrm>
              <a:off x="864" y="1296"/>
              <a:ext cx="4464" cy="1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6600FF"/>
                  </a:solidFill>
                </a:rPr>
                <a:t>a) Viết bốn số có 2 chữ số, mỗi số </a:t>
              </a:r>
              <a:r>
                <a:rPr lang="vi-VN" sz="2800" b="1">
                  <a:solidFill>
                    <a:srgbClr val="6600FF"/>
                  </a:solidFill>
                </a:rPr>
                <a:t>đ</a:t>
              </a:r>
              <a:r>
                <a:rPr lang="en-US" sz="2800" b="1">
                  <a:solidFill>
                    <a:srgbClr val="6600FF"/>
                  </a:solidFill>
                </a:rPr>
                <a:t>ều chia hết cho 2.                                                b) Viết 2 số có 3 chữ số, mỗi số </a:t>
              </a:r>
              <a:r>
                <a:rPr lang="vi-VN" sz="2800" b="1">
                  <a:solidFill>
                    <a:srgbClr val="6600FF"/>
                  </a:solidFill>
                </a:rPr>
                <a:t>đ</a:t>
              </a:r>
              <a:r>
                <a:rPr lang="en-US" sz="2800" b="1">
                  <a:solidFill>
                    <a:srgbClr val="6600FF"/>
                  </a:solidFill>
                </a:rPr>
                <a:t>ều        không chia hết cho 2. </a:t>
              </a:r>
            </a:p>
          </p:txBody>
        </p:sp>
      </p:grpSp>
      <p:sp>
        <p:nvSpPr>
          <p:cNvPr id="18439" name="AutoShape 7"/>
          <p:cNvSpPr>
            <a:spLocks noChangeArrowheads="1"/>
          </p:cNvSpPr>
          <p:nvPr/>
        </p:nvSpPr>
        <p:spPr bwMode="auto">
          <a:xfrm>
            <a:off x="0" y="838200"/>
            <a:ext cx="27432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EBFA">
                  <a:alpha val="95000"/>
                </a:srgbClr>
              </a:gs>
              <a:gs pos="30000">
                <a:srgbClr val="C4D6EB">
                  <a:alpha val="92300"/>
                </a:srgbClr>
              </a:gs>
              <a:gs pos="60001">
                <a:srgbClr val="85C2FF">
                  <a:alpha val="89600"/>
                </a:srgbClr>
              </a:gs>
              <a:gs pos="100000">
                <a:srgbClr val="5E9EFF">
                  <a:alpha val="86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000" b="1" u="sng">
                <a:solidFill>
                  <a:srgbClr val="0000FF"/>
                </a:solidFill>
                <a:latin typeface="Arial"/>
              </a:rPr>
              <a:t>Bài 2</a:t>
            </a:r>
            <a:r>
              <a:rPr lang="en-US" sz="2000" b="1">
                <a:latin typeface="Arial"/>
              </a:rPr>
              <a:t> </a:t>
            </a:r>
            <a:r>
              <a:rPr lang="en-US" sz="2000" b="1">
                <a:solidFill>
                  <a:srgbClr val="0000FF"/>
                </a:solidFill>
                <a:latin typeface="Arial"/>
              </a:rPr>
              <a:t>:</a:t>
            </a:r>
            <a:r>
              <a:rPr lang="en-US" sz="2000">
                <a:solidFill>
                  <a:srgbClr val="0000FF"/>
                </a:solidFill>
              </a:rPr>
              <a:t> </a:t>
            </a:r>
            <a:endParaRPr lang="en-US" sz="2000" b="1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8441" name="AutoShape 9"/>
          <p:cNvSpPr>
            <a:spLocks noChangeArrowheads="1"/>
          </p:cNvSpPr>
          <p:nvPr/>
        </p:nvSpPr>
        <p:spPr bwMode="auto">
          <a:xfrm>
            <a:off x="2057400" y="5029200"/>
            <a:ext cx="4724400" cy="990600"/>
          </a:xfrm>
          <a:prstGeom prst="cloudCallout">
            <a:avLst>
              <a:gd name="adj1" fmla="val 69255"/>
              <a:gd name="adj2" fmla="val -192949"/>
            </a:avLst>
          </a:prstGeom>
          <a:gradFill rotWithShape="1">
            <a:gsLst>
              <a:gs pos="0">
                <a:srgbClr val="00FF00"/>
              </a:gs>
              <a:gs pos="50000">
                <a:srgbClr val="FFFF99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r>
              <a:rPr lang="en-US" sz="3000" b="1">
                <a:solidFill>
                  <a:srgbClr val="0000CC"/>
                </a:solidFill>
              </a:rPr>
              <a:t> </a:t>
            </a:r>
            <a:r>
              <a:rPr lang="en-US" sz="2800" b="1">
                <a:solidFill>
                  <a:srgbClr val="0000CC"/>
                </a:solidFill>
              </a:rPr>
              <a:t>Bài yêu cầu gì ?</a:t>
            </a:r>
            <a:endParaRPr lang="en-US" sz="280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1" grpId="0" animBg="1"/>
      <p:bldP spid="1844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7170" name="Image" r:id="rId3" imgW="8469841" imgH="6184127" progId="Photoshop.Image.8">
              <p:embed/>
            </p:oleObj>
          </a:graphicData>
        </a:graphic>
      </p:graphicFrame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2209800" y="381000"/>
            <a:ext cx="4495800" cy="469900"/>
          </a:xfrm>
          <a:prstGeom prst="horizontalScroll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FF00"/>
                </a:solidFill>
              </a:rPr>
              <a:t>TOÁN : DẤU HIỆU CHIA  HẾT CHO 2</a:t>
            </a:r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1219200" y="-127000"/>
            <a:ext cx="6629400" cy="685800"/>
          </a:xfrm>
          <a:prstGeom prst="horizontalScroll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FF00"/>
                </a:solidFill>
              </a:rPr>
              <a:t>Thứ t</a:t>
            </a:r>
            <a:r>
              <a:rPr lang="vi-VN" sz="2000" b="1">
                <a:solidFill>
                  <a:srgbClr val="FFFF00"/>
                </a:solidFill>
              </a:rPr>
              <a:t>ư</a:t>
            </a:r>
            <a:r>
              <a:rPr lang="en-US" sz="2000" b="1">
                <a:solidFill>
                  <a:srgbClr val="FFFF00"/>
                </a:solidFill>
              </a:rPr>
              <a:t> ngày 19 tháng 12 n</a:t>
            </a:r>
            <a:r>
              <a:rPr lang="vi-VN" sz="2000" b="1">
                <a:solidFill>
                  <a:srgbClr val="FFFF00"/>
                </a:solidFill>
              </a:rPr>
              <a:t>ă</a:t>
            </a:r>
            <a:r>
              <a:rPr lang="en-US" sz="2000" b="1">
                <a:solidFill>
                  <a:srgbClr val="FFFF00"/>
                </a:solidFill>
              </a:rPr>
              <a:t>m 2007</a:t>
            </a:r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2819400" y="3429000"/>
            <a:ext cx="27432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EBFA">
                  <a:alpha val="95000"/>
                </a:srgbClr>
              </a:gs>
              <a:gs pos="30000">
                <a:srgbClr val="C4D6EB">
                  <a:alpha val="92300"/>
                </a:srgbClr>
              </a:gs>
              <a:gs pos="60001">
                <a:srgbClr val="85C2FF">
                  <a:alpha val="89600"/>
                </a:srgbClr>
              </a:gs>
              <a:gs pos="100000">
                <a:srgbClr val="5E9EFF">
                  <a:alpha val="86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000" b="1" u="sng">
                <a:solidFill>
                  <a:srgbClr val="0000FF"/>
                </a:solidFill>
                <a:latin typeface="Arial"/>
              </a:rPr>
              <a:t>Bài làm</a:t>
            </a:r>
            <a:endParaRPr lang="en-US" sz="2000" b="1">
              <a:solidFill>
                <a:srgbClr val="0000FF"/>
              </a:solidFill>
              <a:latin typeface="Arial"/>
            </a:endParaRP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990600" y="4495800"/>
            <a:ext cx="7620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</a:rPr>
              <a:t>a) Các số chẵn có cả 3 chữ số 3; 4; 6 viết </a:t>
            </a:r>
            <a:r>
              <a:rPr lang="vi-VN" sz="2400" b="1">
                <a:solidFill>
                  <a:srgbClr val="FF0066"/>
                </a:solidFill>
              </a:rPr>
              <a:t>đư</a:t>
            </a:r>
            <a:r>
              <a:rPr lang="en-US" sz="2400" b="1">
                <a:solidFill>
                  <a:srgbClr val="FF0066"/>
                </a:solidFill>
              </a:rPr>
              <a:t>ợc là: 346 ; 364 ; 436 ; 634 </a:t>
            </a:r>
          </a:p>
        </p:txBody>
      </p:sp>
      <p:sp>
        <p:nvSpPr>
          <p:cNvPr id="21515" name="AutoShape 11"/>
          <p:cNvSpPr>
            <a:spLocks noChangeArrowheads="1"/>
          </p:cNvSpPr>
          <p:nvPr/>
        </p:nvSpPr>
        <p:spPr bwMode="auto">
          <a:xfrm>
            <a:off x="104775" y="719138"/>
            <a:ext cx="27432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EBFA">
                  <a:alpha val="95000"/>
                </a:srgbClr>
              </a:gs>
              <a:gs pos="30000">
                <a:srgbClr val="C4D6EB">
                  <a:alpha val="92300"/>
                </a:srgbClr>
              </a:gs>
              <a:gs pos="60001">
                <a:srgbClr val="85C2FF">
                  <a:alpha val="89600"/>
                </a:srgbClr>
              </a:gs>
              <a:gs pos="100000">
                <a:srgbClr val="5E9EFF">
                  <a:alpha val="86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 b="1" u="sng">
                <a:solidFill>
                  <a:srgbClr val="0000FF"/>
                </a:solidFill>
                <a:latin typeface="Arial"/>
              </a:rPr>
              <a:t>Bài  3 </a:t>
            </a:r>
            <a:endParaRPr lang="en-US" sz="2400" b="1">
              <a:solidFill>
                <a:srgbClr val="0000FF"/>
              </a:solidFill>
              <a:latin typeface="Arial"/>
            </a:endParaRP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1066800" y="5257800"/>
            <a:ext cx="7239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</a:rPr>
              <a:t>b) Các số lẻ có cả 3 chữ số 3; 5; 6  viết </a:t>
            </a:r>
            <a:r>
              <a:rPr lang="vi-VN" sz="2400" b="1">
                <a:solidFill>
                  <a:srgbClr val="FF0066"/>
                </a:solidFill>
              </a:rPr>
              <a:t>đư</a:t>
            </a:r>
            <a:r>
              <a:rPr lang="en-US" sz="2400" b="1">
                <a:solidFill>
                  <a:srgbClr val="FF0066"/>
                </a:solidFill>
              </a:rPr>
              <a:t>ợc là: 365 ; 563 ; 653 ; 635  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85800" y="1352550"/>
            <a:ext cx="8077200" cy="2057400"/>
            <a:chOff x="432" y="528"/>
            <a:chExt cx="4848" cy="1056"/>
          </a:xfrm>
        </p:grpSpPr>
        <p:sp>
          <p:nvSpPr>
            <p:cNvPr id="7182" name="AutoShape 7"/>
            <p:cNvSpPr>
              <a:spLocks noChangeArrowheads="1"/>
            </p:cNvSpPr>
            <p:nvPr/>
          </p:nvSpPr>
          <p:spPr bwMode="auto">
            <a:xfrm>
              <a:off x="432" y="528"/>
              <a:ext cx="4848" cy="1056"/>
            </a:xfrm>
            <a:prstGeom prst="cloudCallout">
              <a:avLst>
                <a:gd name="adj1" fmla="val -37190"/>
                <a:gd name="adj2" fmla="val -5019"/>
              </a:avLst>
            </a:prstGeom>
            <a:gradFill rotWithShape="1">
              <a:gsLst>
                <a:gs pos="0">
                  <a:srgbClr val="FFFFCC"/>
                </a:gs>
                <a:gs pos="100000">
                  <a:srgbClr val="66FF99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CCCCF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>
                <a:solidFill>
                  <a:srgbClr val="FF0000"/>
                </a:solidFill>
              </a:endParaRPr>
            </a:p>
          </p:txBody>
        </p:sp>
        <p:sp>
          <p:nvSpPr>
            <p:cNvPr id="7183" name="Text Box 8"/>
            <p:cNvSpPr txBox="1">
              <a:spLocks noChangeArrowheads="1"/>
            </p:cNvSpPr>
            <p:nvPr/>
          </p:nvSpPr>
          <p:spPr bwMode="auto">
            <a:xfrm>
              <a:off x="1266" y="662"/>
              <a:ext cx="3216" cy="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FF0066"/>
                  </a:solidFill>
                </a:rPr>
                <a:t>  a) Với 3 chữ số 3 ; 4 ; 6 hãy viết các số chẵn có 3 chữ số, mỗi số có cả 3 chữ số </a:t>
              </a:r>
              <a:r>
                <a:rPr lang="vi-VN" b="1">
                  <a:solidFill>
                    <a:srgbClr val="FF0066"/>
                  </a:solidFill>
                </a:rPr>
                <a:t>đ</a:t>
              </a:r>
              <a:r>
                <a:rPr lang="en-US" b="1">
                  <a:solidFill>
                    <a:srgbClr val="FF0066"/>
                  </a:solidFill>
                </a:rPr>
                <a:t>ó ?</a:t>
              </a:r>
            </a:p>
            <a:p>
              <a:r>
                <a:rPr lang="en-US" b="1">
                  <a:solidFill>
                    <a:srgbClr val="FF0066"/>
                  </a:solidFill>
                </a:rPr>
                <a:t>  b) Với 3 chữ số 3 ; 5 ; 6 hãy viết các số lẻ có 3 chữ số, mỗi số có cả 3 chữ số </a:t>
              </a:r>
              <a:r>
                <a:rPr lang="vi-VN" b="1">
                  <a:solidFill>
                    <a:srgbClr val="FF0066"/>
                  </a:solidFill>
                </a:rPr>
                <a:t>đ</a:t>
              </a:r>
              <a:r>
                <a:rPr lang="en-US" b="1">
                  <a:solidFill>
                    <a:srgbClr val="FF0066"/>
                  </a:solidFill>
                </a:rPr>
                <a:t>ó 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/>
      <p:bldP spid="215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8194" name="Image" r:id="rId3" imgW="8469841" imgH="6184127" progId="Photoshop.Image.8">
              <p:embed/>
            </p:oleObj>
          </a:graphicData>
        </a:graphic>
      </p:graphicFrame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2209800" y="381000"/>
            <a:ext cx="4495800" cy="469900"/>
          </a:xfrm>
          <a:prstGeom prst="horizontalScroll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FF00"/>
                </a:solidFill>
              </a:rPr>
              <a:t>TOÁN : DẤU HIỆU CHIA  HẾT CHO 2</a:t>
            </a:r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1219200" y="-127000"/>
            <a:ext cx="6629400" cy="685800"/>
          </a:xfrm>
          <a:prstGeom prst="horizontalScroll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FF00"/>
                </a:solidFill>
              </a:rPr>
              <a:t>Thứ t</a:t>
            </a:r>
            <a:r>
              <a:rPr lang="vi-VN" sz="2000" b="1">
                <a:solidFill>
                  <a:srgbClr val="FFFF00"/>
                </a:solidFill>
              </a:rPr>
              <a:t>ư</a:t>
            </a:r>
            <a:r>
              <a:rPr lang="en-US" sz="2000" b="1">
                <a:solidFill>
                  <a:srgbClr val="FFFF00"/>
                </a:solidFill>
              </a:rPr>
              <a:t> ngày 19 tháng 12 n</a:t>
            </a:r>
            <a:r>
              <a:rPr lang="vi-VN" sz="2000" b="1">
                <a:solidFill>
                  <a:srgbClr val="FFFF00"/>
                </a:solidFill>
              </a:rPr>
              <a:t>ă</a:t>
            </a:r>
            <a:r>
              <a:rPr lang="en-US" sz="2000" b="1">
                <a:solidFill>
                  <a:srgbClr val="FFFF00"/>
                </a:solidFill>
              </a:rPr>
              <a:t>m 2007</a:t>
            </a:r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2209800" y="1066800"/>
            <a:ext cx="4114800" cy="609600"/>
          </a:xfrm>
          <a:prstGeom prst="ribbon">
            <a:avLst>
              <a:gd name="adj1" fmla="val 12500"/>
              <a:gd name="adj2" fmla="val 50000"/>
            </a:avLst>
          </a:prstGeom>
          <a:gradFill rotWithShape="1">
            <a:gsLst>
              <a:gs pos="0">
                <a:srgbClr val="FBEAC7"/>
              </a:gs>
              <a:gs pos="9000">
                <a:srgbClr val="FEE7F2"/>
              </a:gs>
              <a:gs pos="17999">
                <a:srgbClr val="FAC77D"/>
              </a:gs>
              <a:gs pos="30499">
                <a:srgbClr val="FBA97D"/>
              </a:gs>
              <a:gs pos="41000">
                <a:srgbClr val="FBD49C"/>
              </a:gs>
              <a:gs pos="50000">
                <a:srgbClr val="FEE7F2"/>
              </a:gs>
              <a:gs pos="59000">
                <a:srgbClr val="FBD49C"/>
              </a:gs>
              <a:gs pos="69501">
                <a:srgbClr val="FBA97D"/>
              </a:gs>
              <a:gs pos="82001">
                <a:srgbClr val="FAC77D"/>
              </a:gs>
              <a:gs pos="91000">
                <a:srgbClr val="FEE7F2"/>
              </a:gs>
              <a:gs pos="100000">
                <a:srgbClr val="FBEAC7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</a:rPr>
              <a:t>Bài 4 :</a:t>
            </a:r>
            <a:r>
              <a:rPr lang="en-US" sz="240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066800" y="1905000"/>
            <a:ext cx="6553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lphaLcParenR"/>
            </a:pPr>
            <a:r>
              <a:rPr lang="en-US" sz="2000" b="1">
                <a:solidFill>
                  <a:srgbClr val="0000FF"/>
                </a:solidFill>
              </a:rPr>
              <a:t>Viết số chẵn thích hợp vào chỗ chấm:</a:t>
            </a:r>
          </a:p>
          <a:p>
            <a:pPr marL="342900" indent="-342900"/>
            <a:r>
              <a:rPr lang="en-US" sz="2000" b="1">
                <a:solidFill>
                  <a:srgbClr val="0000FF"/>
                </a:solidFill>
              </a:rPr>
              <a:t>     340 ; 342 ; 344 ; </a:t>
            </a:r>
            <a:r>
              <a:rPr lang="en-US" sz="2000">
                <a:solidFill>
                  <a:srgbClr val="0000FF"/>
                </a:solidFill>
              </a:rPr>
              <a:t>…………</a:t>
            </a:r>
            <a:r>
              <a:rPr lang="en-US" sz="2000" b="1">
                <a:solidFill>
                  <a:srgbClr val="0000FF"/>
                </a:solidFill>
              </a:rPr>
              <a:t>;</a:t>
            </a:r>
            <a:r>
              <a:rPr lang="en-US" sz="2000">
                <a:solidFill>
                  <a:srgbClr val="0000FF"/>
                </a:solidFill>
              </a:rPr>
              <a:t> ……..……</a:t>
            </a:r>
            <a:r>
              <a:rPr lang="en-US" sz="2000" b="1">
                <a:solidFill>
                  <a:srgbClr val="0000FF"/>
                </a:solidFill>
              </a:rPr>
              <a:t>; 350.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066800" y="2562225"/>
            <a:ext cx="723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2000" b="1">
                <a:solidFill>
                  <a:srgbClr val="0000FF"/>
                </a:solidFill>
              </a:rPr>
              <a:t>b)Viết số lẻ thích hợp vào chỗ chấm:</a:t>
            </a:r>
          </a:p>
          <a:p>
            <a:pPr marL="342900" indent="-342900"/>
            <a:r>
              <a:rPr lang="en-US" sz="2000" b="1">
                <a:solidFill>
                  <a:srgbClr val="0000FF"/>
                </a:solidFill>
              </a:rPr>
              <a:t>     8347 ; 8349 ; 8351 ; </a:t>
            </a:r>
            <a:r>
              <a:rPr lang="en-US" sz="2000">
                <a:solidFill>
                  <a:srgbClr val="0000FF"/>
                </a:solidFill>
              </a:rPr>
              <a:t>…………</a:t>
            </a:r>
            <a:r>
              <a:rPr lang="en-US" sz="2000" b="1">
                <a:solidFill>
                  <a:srgbClr val="0000FF"/>
                </a:solidFill>
              </a:rPr>
              <a:t>;</a:t>
            </a:r>
            <a:r>
              <a:rPr lang="en-US" sz="2000">
                <a:solidFill>
                  <a:srgbClr val="0000FF"/>
                </a:solidFill>
              </a:rPr>
              <a:t> ……..……</a:t>
            </a:r>
            <a:r>
              <a:rPr lang="en-US" sz="2000" b="1">
                <a:solidFill>
                  <a:srgbClr val="0000FF"/>
                </a:solidFill>
              </a:rPr>
              <a:t>; 8357.</a:t>
            </a:r>
          </a:p>
        </p:txBody>
      </p:sp>
      <p:sp>
        <p:nvSpPr>
          <p:cNvPr id="19465" name="AutoShape 9"/>
          <p:cNvSpPr>
            <a:spLocks noChangeArrowheads="1"/>
          </p:cNvSpPr>
          <p:nvPr/>
        </p:nvSpPr>
        <p:spPr bwMode="auto">
          <a:xfrm>
            <a:off x="2252663" y="3505200"/>
            <a:ext cx="4114800" cy="609600"/>
          </a:xfrm>
          <a:prstGeom prst="ribbon">
            <a:avLst>
              <a:gd name="adj1" fmla="val 12500"/>
              <a:gd name="adj2" fmla="val 50000"/>
            </a:avLst>
          </a:prstGeom>
          <a:gradFill rotWithShape="1">
            <a:gsLst>
              <a:gs pos="0">
                <a:srgbClr val="005CBF"/>
              </a:gs>
              <a:gs pos="12500">
                <a:srgbClr val="0087E6"/>
              </a:gs>
              <a:gs pos="37500">
                <a:srgbClr val="21D6E0"/>
              </a:gs>
              <a:gs pos="50000">
                <a:srgbClr val="03D4A8"/>
              </a:gs>
              <a:gs pos="62500">
                <a:srgbClr val="21D6E0"/>
              </a:gs>
              <a:gs pos="87500">
                <a:srgbClr val="0087E6"/>
              </a:gs>
              <a:gs pos="100000">
                <a:srgbClr val="005CB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66"/>
                </a:solidFill>
              </a:rPr>
              <a:t>Bài làm</a:t>
            </a:r>
            <a:r>
              <a:rPr lang="en-US" sz="2400">
                <a:solidFill>
                  <a:srgbClr val="FF0066"/>
                </a:solidFill>
              </a:rPr>
              <a:t> 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914400" y="4343400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2400" b="1">
                <a:solidFill>
                  <a:srgbClr val="0000FF"/>
                </a:solidFill>
              </a:rPr>
              <a:t> a, 340 ; 342 ; 344 ; </a:t>
            </a:r>
            <a:r>
              <a:rPr lang="en-US" sz="2400">
                <a:solidFill>
                  <a:srgbClr val="0000FF"/>
                </a:solidFill>
              </a:rPr>
              <a:t>………</a:t>
            </a:r>
            <a:r>
              <a:rPr lang="en-US" sz="2400" b="1">
                <a:solidFill>
                  <a:srgbClr val="0000FF"/>
                </a:solidFill>
              </a:rPr>
              <a:t>;</a:t>
            </a:r>
            <a:r>
              <a:rPr lang="en-US" sz="2400">
                <a:solidFill>
                  <a:srgbClr val="0000FF"/>
                </a:solidFill>
              </a:rPr>
              <a:t> ……… </a:t>
            </a:r>
            <a:r>
              <a:rPr lang="en-US" sz="2400" b="1">
                <a:solidFill>
                  <a:srgbClr val="0000FF"/>
                </a:solidFill>
              </a:rPr>
              <a:t>;</a:t>
            </a:r>
            <a:r>
              <a:rPr lang="en-US" sz="2400">
                <a:solidFill>
                  <a:srgbClr val="0000FF"/>
                </a:solidFill>
              </a:rPr>
              <a:t> </a:t>
            </a:r>
            <a:r>
              <a:rPr lang="en-US" sz="2400" b="1">
                <a:solidFill>
                  <a:srgbClr val="0000FF"/>
                </a:solidFill>
              </a:rPr>
              <a:t>350.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990600" y="50292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2400" b="1">
                <a:solidFill>
                  <a:srgbClr val="0000FF"/>
                </a:solidFill>
              </a:rPr>
              <a:t>b, 8347 ; 8349 ; 8351 ; </a:t>
            </a:r>
            <a:r>
              <a:rPr lang="en-US" sz="2400">
                <a:solidFill>
                  <a:srgbClr val="0000FF"/>
                </a:solidFill>
              </a:rPr>
              <a:t>………</a:t>
            </a:r>
            <a:r>
              <a:rPr lang="en-US" sz="2400" b="1">
                <a:solidFill>
                  <a:srgbClr val="0000FF"/>
                </a:solidFill>
              </a:rPr>
              <a:t>;</a:t>
            </a:r>
            <a:r>
              <a:rPr lang="en-US" sz="2400">
                <a:solidFill>
                  <a:srgbClr val="0000FF"/>
                </a:solidFill>
              </a:rPr>
              <a:t> ……….</a:t>
            </a:r>
            <a:r>
              <a:rPr lang="en-US" sz="2400" b="1">
                <a:solidFill>
                  <a:srgbClr val="0000FF"/>
                </a:solidFill>
              </a:rPr>
              <a:t>; 8357.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3790950" y="4343400"/>
            <a:ext cx="7048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66"/>
                </a:solidFill>
              </a:rPr>
              <a:t>346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5010150" y="4348163"/>
            <a:ext cx="7048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66"/>
                </a:solidFill>
              </a:rPr>
              <a:t>348   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4267200" y="5029200"/>
            <a:ext cx="914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66"/>
                </a:solidFill>
              </a:rPr>
              <a:t>8351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5395913" y="5029200"/>
            <a:ext cx="990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66"/>
                </a:solidFill>
              </a:rPr>
              <a:t>5353</a:t>
            </a:r>
          </a:p>
        </p:txBody>
      </p:sp>
      <p:sp>
        <p:nvSpPr>
          <p:cNvPr id="19472" name="AutoShape 16" descr="Bouquet"/>
          <p:cNvSpPr>
            <a:spLocks noChangeArrowheads="1"/>
          </p:cNvSpPr>
          <p:nvPr/>
        </p:nvSpPr>
        <p:spPr bwMode="auto">
          <a:xfrm>
            <a:off x="1447800" y="5257800"/>
            <a:ext cx="4724400" cy="990600"/>
          </a:xfrm>
          <a:prstGeom prst="cloudCallout">
            <a:avLst>
              <a:gd name="adj1" fmla="val 69255"/>
              <a:gd name="adj2" fmla="val -192949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r>
              <a:rPr lang="en-US" sz="3000" b="1">
                <a:solidFill>
                  <a:srgbClr val="FF0066"/>
                </a:solidFill>
              </a:rPr>
              <a:t> </a:t>
            </a:r>
            <a:r>
              <a:rPr lang="en-US" sz="2800" b="1">
                <a:solidFill>
                  <a:srgbClr val="FF0066"/>
                </a:solidFill>
              </a:rPr>
              <a:t>Bài yêu cầu gì ?</a:t>
            </a:r>
            <a:endParaRPr lang="en-US" sz="280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194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1946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/>
      <p:bldP spid="19462" grpId="0"/>
      <p:bldP spid="19463" grpId="0"/>
      <p:bldP spid="19465" grpId="0" animBg="1"/>
      <p:bldP spid="19466" grpId="0"/>
      <p:bldP spid="19467" grpId="0"/>
      <p:bldP spid="19468" grpId="0" animBg="1"/>
      <p:bldP spid="19469" grpId="0" animBg="1"/>
      <p:bldP spid="19470" grpId="0" animBg="1"/>
      <p:bldP spid="19471" grpId="0" animBg="1"/>
      <p:bldP spid="19472" grpId="0" animBg="1"/>
      <p:bldP spid="1947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6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9218" name="Image" r:id="rId3" imgW="8469841" imgH="6184127" progId="Photoshop.Image.8">
              <p:embed/>
            </p:oleObj>
          </a:graphicData>
        </a:graphic>
      </p:graphicFrame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457200" y="990600"/>
            <a:ext cx="3733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FF0000"/>
              </a:solidFill>
            </a:endParaRPr>
          </a:p>
          <a:p>
            <a:r>
              <a:rPr lang="en-US" sz="2400" b="1">
                <a:solidFill>
                  <a:srgbClr val="FF0000"/>
                </a:solidFill>
              </a:rPr>
              <a:t>* Dấu hiệu chia hết cho 2 .</a:t>
            </a:r>
          </a:p>
          <a:p>
            <a:endParaRPr lang="en-US" sz="2400"/>
          </a:p>
        </p:txBody>
      </p:sp>
      <p:sp>
        <p:nvSpPr>
          <p:cNvPr id="10262" name="Rectangle 22"/>
          <p:cNvSpPr>
            <a:spLocks noChangeArrowheads="1"/>
          </p:cNvSpPr>
          <p:nvPr/>
        </p:nvSpPr>
        <p:spPr bwMode="auto">
          <a:xfrm>
            <a:off x="509588" y="3600450"/>
            <a:ext cx="2438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b="1">
              <a:solidFill>
                <a:srgbClr val="FF0000"/>
              </a:solidFill>
            </a:endParaRPr>
          </a:p>
          <a:p>
            <a:pPr algn="ctr"/>
            <a:endParaRPr lang="en-US" sz="2800" b="1">
              <a:solidFill>
                <a:srgbClr val="FF0000"/>
              </a:solidFill>
            </a:endParaRPr>
          </a:p>
          <a:p>
            <a:pPr algn="ctr"/>
            <a:r>
              <a:rPr lang="en-US" sz="2400" b="1">
                <a:solidFill>
                  <a:srgbClr val="FF0000"/>
                </a:solidFill>
              </a:rPr>
              <a:t>* Số chẵn, số lẻ .</a:t>
            </a:r>
          </a:p>
          <a:p>
            <a:pPr algn="ctr"/>
            <a:endParaRPr lang="en-US" sz="2400" b="1">
              <a:solidFill>
                <a:srgbClr val="FF0000"/>
              </a:solidFill>
            </a:endParaRPr>
          </a:p>
          <a:p>
            <a:pPr algn="ctr"/>
            <a:endParaRPr lang="en-US" sz="2400"/>
          </a:p>
        </p:txBody>
      </p:sp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1066800" y="228600"/>
            <a:ext cx="3352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FF"/>
                </a:solidFill>
              </a:rPr>
              <a:t>KIẾN THỨC CẦN GHI NHỚ</a:t>
            </a:r>
          </a:p>
        </p:txBody>
      </p:sp>
      <p:sp>
        <p:nvSpPr>
          <p:cNvPr id="9222" name="Rectangle 27"/>
          <p:cNvSpPr>
            <a:spLocks noChangeArrowheads="1"/>
          </p:cNvSpPr>
          <p:nvPr/>
        </p:nvSpPr>
        <p:spPr bwMode="auto">
          <a:xfrm>
            <a:off x="533400" y="1771650"/>
            <a:ext cx="8077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 </a:t>
            </a:r>
            <a:r>
              <a:rPr lang="en-US" sz="2400" b="1">
                <a:solidFill>
                  <a:srgbClr val="0000CC"/>
                </a:solidFill>
              </a:rPr>
              <a:t>- Các số có chữ số tận cùng là 0; 2 ; 4 ;  6 ; 8 thì chia hết cho 2.</a:t>
            </a:r>
            <a:r>
              <a:rPr lang="en-US" sz="2400">
                <a:solidFill>
                  <a:srgbClr val="0000CC"/>
                </a:solidFill>
              </a:rPr>
              <a:t>.</a:t>
            </a:r>
          </a:p>
          <a:p>
            <a:r>
              <a:rPr lang="en-US" sz="2400" b="1">
                <a:solidFill>
                  <a:srgbClr val="0000CC"/>
                </a:solidFill>
              </a:rPr>
              <a:t>- Các số có chữ số tận cùng là 1 ; 3 ; 5 ; 7 ; 9 thì không chia hết cho 2.</a:t>
            </a:r>
          </a:p>
        </p:txBody>
      </p:sp>
      <p:sp>
        <p:nvSpPr>
          <p:cNvPr id="9223" name="Rectangle 28"/>
          <p:cNvSpPr>
            <a:spLocks noChangeArrowheads="1"/>
          </p:cNvSpPr>
          <p:nvPr/>
        </p:nvSpPr>
        <p:spPr bwMode="auto">
          <a:xfrm>
            <a:off x="490538" y="4319588"/>
            <a:ext cx="78486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</a:rPr>
              <a:t>-Số chia hết cho 2 là số chẵn.</a:t>
            </a:r>
          </a:p>
          <a:p>
            <a:r>
              <a:rPr lang="en-US" sz="2400" b="1">
                <a:solidFill>
                  <a:srgbClr val="0000FF"/>
                </a:solidFill>
              </a:rPr>
              <a:t>-Số không chia hết cho 2 là số lẻ.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1" grpId="0"/>
      <p:bldP spid="10262" grpId="0"/>
      <p:bldP spid="1026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</TotalTime>
  <Words>978</Words>
  <Application>Microsoft Office PowerPoint</Application>
  <PresentationFormat>On-screen Show (4:3)</PresentationFormat>
  <Paragraphs>141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.VnAvant</vt:lpstr>
      <vt:lpstr>Default Design</vt:lpstr>
      <vt:lpstr>Microsoft Clip Gallery</vt:lpstr>
      <vt:lpstr>Adobe Photoshop Image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Thanh Nhan 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huh</dc:creator>
  <cp:lastModifiedBy>CSTeam</cp:lastModifiedBy>
  <cp:revision>56</cp:revision>
  <dcterms:created xsi:type="dcterms:W3CDTF">2007-02-10T06:05:22Z</dcterms:created>
  <dcterms:modified xsi:type="dcterms:W3CDTF">2016-06-30T02:13:23Z</dcterms:modified>
</cp:coreProperties>
</file>